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4" r:id="rId1"/>
  </p:sldMasterIdLst>
  <p:notesMasterIdLst>
    <p:notesMasterId r:id="rId20"/>
  </p:notesMasterIdLst>
  <p:sldIdLst>
    <p:sldId id="256" r:id="rId2"/>
    <p:sldId id="307" r:id="rId3"/>
    <p:sldId id="297" r:id="rId4"/>
    <p:sldId id="265" r:id="rId5"/>
    <p:sldId id="282" r:id="rId6"/>
    <p:sldId id="272" r:id="rId7"/>
    <p:sldId id="279" r:id="rId8"/>
    <p:sldId id="278" r:id="rId9"/>
    <p:sldId id="275" r:id="rId10"/>
    <p:sldId id="285" r:id="rId11"/>
    <p:sldId id="299" r:id="rId12"/>
    <p:sldId id="287" r:id="rId13"/>
    <p:sldId id="300" r:id="rId14"/>
    <p:sldId id="302" r:id="rId15"/>
    <p:sldId id="290" r:id="rId16"/>
    <p:sldId id="291" r:id="rId17"/>
    <p:sldId id="292" r:id="rId18"/>
    <p:sldId id="29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875120C-FA07-4791-8006-B18FFD2F9C85}">
          <p14:sldIdLst>
            <p14:sldId id="256"/>
          </p14:sldIdLst>
        </p14:section>
        <p14:section name="Introduction" id="{7DBEDFE1-D02B-47C2-821B-5EAE1F222E54}">
          <p14:sldIdLst>
            <p14:sldId id="307"/>
            <p14:sldId id="297"/>
            <p14:sldId id="265"/>
            <p14:sldId id="282"/>
          </p14:sldIdLst>
        </p14:section>
        <p14:section name="Samples" id="{A1B9F07E-0F54-445E-94DD-416AD46B5A6D}">
          <p14:sldIdLst>
            <p14:sldId id="272"/>
            <p14:sldId id="279"/>
            <p14:sldId id="278"/>
            <p14:sldId id="275"/>
          </p14:sldIdLst>
        </p14:section>
        <p14:section name="Methods" id="{270B625E-048F-4C4F-B3C6-BF03369C3560}">
          <p14:sldIdLst>
            <p14:sldId id="285"/>
          </p14:sldIdLst>
        </p14:section>
        <p14:section name="Results and Discussion" id="{1DFEDFB8-162A-42DA-BCD9-C475109A9553}">
          <p14:sldIdLst>
            <p14:sldId id="299"/>
            <p14:sldId id="287"/>
            <p14:sldId id="300"/>
            <p14:sldId id="302"/>
          </p14:sldIdLst>
        </p14:section>
        <p14:section name="Conclusions" id="{DC531E4E-6283-4728-B7F4-A5D1BE17E09C}">
          <p14:sldIdLst>
            <p14:sldId id="290"/>
            <p14:sldId id="291"/>
          </p14:sldIdLst>
        </p14:section>
        <p14:section name="Acknowledgments" id="{EC574525-A3A7-4481-8185-AFA4DB6298BE}">
          <p14:sldIdLst>
            <p14:sldId id="292"/>
          </p14:sldIdLst>
        </p14:section>
        <p14:section name="Thank You!" id="{A8DD8145-920C-4B50-ADC3-6F68A533CF0C}">
          <p14:sldIdLst>
            <p14:sldId id="2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5F0D"/>
    <a:srgbClr val="7F7F7F"/>
    <a:srgbClr val="FF0000"/>
    <a:srgbClr val="740207"/>
    <a:srgbClr val="02FF00"/>
    <a:srgbClr val="898989"/>
    <a:srgbClr val="76D6FF"/>
    <a:srgbClr val="FFC627"/>
    <a:srgbClr val="EDF4FB"/>
    <a:srgbClr val="E9D2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54E929-CB32-62CB-F393-67ECAAA58401}" v="43" dt="2024-03-21T23:25:47.404"/>
    <p1510:client id="{BB4AA088-8B5B-D6F2-3EE3-60E48371DA71}" v="81" dt="2024-03-21T23:50:28.811"/>
    <p1510:client id="{FF1A9AFB-7EE5-FDF3-8D47-B350E66BFDFD}" v="694" dt="2024-03-22T00:30:35.1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7113"/>
  </p:normalViewPr>
  <p:slideViewPr>
    <p:cSldViewPr snapToGrid="0">
      <p:cViewPr varScale="1">
        <p:scale>
          <a:sx n="85" d="100"/>
          <a:sy n="85"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36858-538C-2049-B1D9-1494B30C5CB2}"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082EBD-40A1-2847-AE99-61B28F9ED2C4}" type="slidenum">
              <a:rPr lang="en-US" smtClean="0"/>
              <a:t>‹#›</a:t>
            </a:fld>
            <a:endParaRPr lang="en-US"/>
          </a:p>
        </p:txBody>
      </p:sp>
    </p:spTree>
    <p:extLst>
      <p:ext uri="{BB962C8B-B14F-4D97-AF65-F5344CB8AC3E}">
        <p14:creationId xmlns:p14="http://schemas.microsoft.com/office/powerpoint/2010/main" val="22499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082EBD-40A1-2847-AE99-61B28F9ED2C4}" type="slidenum">
              <a:rPr lang="en-US" smtClean="0"/>
              <a:t>1</a:t>
            </a:fld>
            <a:endParaRPr lang="en-US"/>
          </a:p>
        </p:txBody>
      </p:sp>
    </p:spTree>
    <p:extLst>
      <p:ext uri="{BB962C8B-B14F-4D97-AF65-F5344CB8AC3E}">
        <p14:creationId xmlns:p14="http://schemas.microsoft.com/office/powerpoint/2010/main" val="3781594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To conduct a DEP experiment, we add some buffer solution to the device through its inlet. This is the medium of suspension that the particles will move through. We observe the device under a microscope. We shake a test tube containing a sample suspension using a vortex machine. We wait several seconds so that the larger particles settle to the bottom, and we take out some sample that remains suspended at the top and contains smaller particles that fit in our device. We filter the sample and then introduce it to the device. At this point, we are able to see the particles in the device. We place electrodes at the inlet and outlet holes</a:t>
            </a:r>
            <a:r>
              <a:rPr lang="en-US" b="0"/>
              <a:t>. Once </a:t>
            </a:r>
            <a:r>
              <a:rPr lang="en-US" b="0" dirty="0"/>
              <a:t>we turn on the voltage, the particles will begin to move.</a:t>
            </a:r>
          </a:p>
          <a:p>
            <a:endParaRPr lang="en-US" b="0" dirty="0"/>
          </a:p>
          <a:p>
            <a:r>
              <a:rPr lang="en-US" b="0" i="1" dirty="0"/>
              <a:t>Video</a:t>
            </a:r>
          </a:p>
          <a:p>
            <a:endParaRPr lang="en-US" b="0" dirty="0"/>
          </a:p>
          <a:p>
            <a:r>
              <a:rPr lang="en-US" b="0" dirty="0"/>
              <a:t>Here I have included a demonstration of particle behavior using silica beads. </a:t>
            </a:r>
            <a:r>
              <a:rPr lang="en-US" b="0" i="0" dirty="0"/>
              <a:t>We turn on the voltage, and shortly we see particles congregating around this gate. Hardly any particles make it through. This is the behavior I previously referred to that we call “trapping” or ”capture.” This can give us useful information about the particles.</a:t>
            </a:r>
            <a:endParaRPr lang="en-US" b="1" i="1" dirty="0"/>
          </a:p>
        </p:txBody>
      </p:sp>
      <p:sp>
        <p:nvSpPr>
          <p:cNvPr id="4" name="Slide Number Placeholder 3"/>
          <p:cNvSpPr>
            <a:spLocks noGrp="1"/>
          </p:cNvSpPr>
          <p:nvPr>
            <p:ph type="sldNum" sz="quarter" idx="5"/>
          </p:nvPr>
        </p:nvSpPr>
        <p:spPr/>
        <p:txBody>
          <a:bodyPr/>
          <a:lstStyle/>
          <a:p>
            <a:fld id="{7E082EBD-40A1-2847-AE99-61B28F9ED2C4}" type="slidenum">
              <a:rPr lang="en-US" smtClean="0"/>
              <a:t>10</a:t>
            </a:fld>
            <a:endParaRPr lang="en-US"/>
          </a:p>
        </p:txBody>
      </p:sp>
    </p:spTree>
    <p:extLst>
      <p:ext uri="{BB962C8B-B14F-4D97-AF65-F5344CB8AC3E}">
        <p14:creationId xmlns:p14="http://schemas.microsoft.com/office/powerpoint/2010/main" val="2197381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So now we come to the results. As I mentioned, the first question we set out to answer was “Does this work?” I want to reiterate that this has never been done before. If this doesn’t work, this investigation is over sooner than it started. So let’s find out the answer to that question.</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11</a:t>
            </a:fld>
            <a:endParaRPr lang="en-US"/>
          </a:p>
        </p:txBody>
      </p:sp>
    </p:spTree>
    <p:extLst>
      <p:ext uri="{BB962C8B-B14F-4D97-AF65-F5344CB8AC3E}">
        <p14:creationId xmlns:p14="http://schemas.microsoft.com/office/powerpoint/2010/main" val="24948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We began by testing our red clay.</a:t>
            </a:r>
          </a:p>
          <a:p>
            <a:endParaRPr lang="en-US" b="0" dirty="0"/>
          </a:p>
          <a:p>
            <a:r>
              <a:rPr lang="en-US" b="0" i="1" dirty="0"/>
              <a:t>Video</a:t>
            </a:r>
            <a:endParaRPr lang="en-US" b="0" i="0" dirty="0"/>
          </a:p>
          <a:p>
            <a:endParaRPr lang="en-US" b="0" i="0" dirty="0"/>
          </a:p>
          <a:p>
            <a:r>
              <a:rPr lang="en-US" b="0" i="0" dirty="0"/>
              <a:t>You might be able to see the particles dancing around the entrance to this gate. This is clear evidence of capture. So does this work? “Yes!” Just knowing that the sediments don’t just go straight through the device, but actually seeing capture is a significant result. We know now that we can certainly test geological materials with g-</a:t>
            </a:r>
            <a:r>
              <a:rPr lang="en-US" b="0" i="0" dirty="0" err="1"/>
              <a:t>iDEP</a:t>
            </a:r>
            <a:r>
              <a:rPr lang="en-US" b="0" i="0" dirty="0"/>
              <a:t>. So now that we’ve gotten that out of the way, …</a:t>
            </a:r>
            <a:endParaRPr lang="en-US" b="1" i="1" dirty="0"/>
          </a:p>
        </p:txBody>
      </p:sp>
      <p:sp>
        <p:nvSpPr>
          <p:cNvPr id="4" name="Slide Number Placeholder 3"/>
          <p:cNvSpPr>
            <a:spLocks noGrp="1"/>
          </p:cNvSpPr>
          <p:nvPr>
            <p:ph type="sldNum" sz="quarter" idx="5"/>
          </p:nvPr>
        </p:nvSpPr>
        <p:spPr/>
        <p:txBody>
          <a:bodyPr/>
          <a:lstStyle/>
          <a:p>
            <a:fld id="{7E082EBD-40A1-2847-AE99-61B28F9ED2C4}" type="slidenum">
              <a:rPr lang="en-US" smtClean="0"/>
              <a:t>12</a:t>
            </a:fld>
            <a:endParaRPr lang="en-US"/>
          </a:p>
        </p:txBody>
      </p:sp>
    </p:spTree>
    <p:extLst>
      <p:ext uri="{BB962C8B-B14F-4D97-AF65-F5344CB8AC3E}">
        <p14:creationId xmlns:p14="http://schemas.microsoft.com/office/powerpoint/2010/main" val="819539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…our next question is “do samples with organic carbon behave differently in the device than samples without organic carbon?”</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13</a:t>
            </a:fld>
            <a:endParaRPr lang="en-US"/>
          </a:p>
        </p:txBody>
      </p:sp>
    </p:spTree>
    <p:extLst>
      <p:ext uri="{BB962C8B-B14F-4D97-AF65-F5344CB8AC3E}">
        <p14:creationId xmlns:p14="http://schemas.microsoft.com/office/powerpoint/2010/main" val="41041239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To test this question, we simply tested the carbon-free sample under the same conditions as the natural sample. We expected to see different behavior because we predict that the organic carbon-mineral association alters the electrophysical properties of the sediment.</a:t>
            </a:r>
          </a:p>
          <a:p>
            <a:endParaRPr lang="en-US" b="0" dirty="0"/>
          </a:p>
          <a:p>
            <a:r>
              <a:rPr lang="en-US" b="0" i="1" dirty="0"/>
              <a:t>Animation (gate)</a:t>
            </a:r>
            <a:endParaRPr lang="en-US" b="0" i="0" dirty="0"/>
          </a:p>
          <a:p>
            <a:endParaRPr lang="en-US" b="0" i="0" dirty="0"/>
          </a:p>
          <a:p>
            <a:r>
              <a:rPr lang="en-US" b="0" i="0" dirty="0"/>
              <a:t>The particles seemed to cluster and they clogged the device at the gate. It is yet to be determined how or if this can be explained by electrophysical properties of the sediment, but it is significant because there is, in fact, different behavior between the sediments, since the sample with carbon did not clog the device. So, to answer this question,</a:t>
            </a:r>
          </a:p>
          <a:p>
            <a:endParaRPr lang="en-US" b="0" i="0" dirty="0"/>
          </a:p>
          <a:p>
            <a:r>
              <a:rPr lang="en-US" b="0" i="1" dirty="0"/>
              <a:t>Animation (yes!)</a:t>
            </a:r>
            <a:endParaRPr lang="en-US" b="0" i="0" dirty="0"/>
          </a:p>
          <a:p>
            <a:endParaRPr lang="en-US" b="0" i="0" dirty="0"/>
          </a:p>
          <a:p>
            <a:r>
              <a:rPr lang="en-US" b="0" i="0" dirty="0"/>
              <a:t>Yes, there is different behavior between samples with carbon and otherwise identical samples without carbon!</a:t>
            </a:r>
            <a:endParaRPr lang="en-US" b="1" i="1" dirty="0"/>
          </a:p>
        </p:txBody>
      </p:sp>
      <p:sp>
        <p:nvSpPr>
          <p:cNvPr id="4" name="Slide Number Placeholder 3"/>
          <p:cNvSpPr>
            <a:spLocks noGrp="1"/>
          </p:cNvSpPr>
          <p:nvPr>
            <p:ph type="sldNum" sz="quarter" idx="5"/>
          </p:nvPr>
        </p:nvSpPr>
        <p:spPr/>
        <p:txBody>
          <a:bodyPr/>
          <a:lstStyle/>
          <a:p>
            <a:fld id="{7E082EBD-40A1-2847-AE99-61B28F9ED2C4}" type="slidenum">
              <a:rPr lang="en-US" smtClean="0"/>
              <a:t>14</a:t>
            </a:fld>
            <a:endParaRPr lang="en-US"/>
          </a:p>
        </p:txBody>
      </p:sp>
    </p:spTree>
    <p:extLst>
      <p:ext uri="{BB962C8B-B14F-4D97-AF65-F5344CB8AC3E}">
        <p14:creationId xmlns:p14="http://schemas.microsoft.com/office/powerpoint/2010/main" val="5485064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At the risk of sounding like a broken record, this is the first time anyone has ever tested geological materials in this way. The fact that it succeeded shows that it is possible. This opens the door for anyone with these kind of samples to add this to their arsenal of analytical tools, whether they are testing marine sediments, rocks on land, or even minerals from other planets.</a:t>
            </a:r>
          </a:p>
          <a:p>
            <a:endParaRPr lang="en-US" b="0" dirty="0"/>
          </a:p>
          <a:p>
            <a:r>
              <a:rPr lang="en-US" b="0" dirty="0"/>
              <a:t>Next, we successfully determined that there is a difference between the behavior of natural sediments with carbon and natural sediments without carbon, although more experiments will be necessary to get to the bottom of why there are differences.</a:t>
            </a:r>
          </a:p>
          <a:p>
            <a:endParaRPr lang="en-US" b="0" dirty="0"/>
          </a:p>
          <a:p>
            <a:r>
              <a:rPr lang="en-US" b="0" dirty="0"/>
              <a:t>We additionally determined that using a buffer with a higher ionic strength will prevent clustering of sediments. These are all great starting points for upcoming and future research directions.</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15</a:t>
            </a:fld>
            <a:endParaRPr lang="en-US"/>
          </a:p>
        </p:txBody>
      </p:sp>
    </p:spTree>
    <p:extLst>
      <p:ext uri="{BB962C8B-B14F-4D97-AF65-F5344CB8AC3E}">
        <p14:creationId xmlns:p14="http://schemas.microsoft.com/office/powerpoint/2010/main" val="3156978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The immediate next steps, which we have already started working on, are to test different combinations of buffers and samples. Next, we will test pure mineral samples in the device and test them with different organic coatings. From there, there are a multitude of ways to change conditions to obtain new results, such as testing particles of different sizes, different organic carbon content, media of suspension, and even conditions such as pressure and temperature.</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16</a:t>
            </a:fld>
            <a:endParaRPr lang="en-US"/>
          </a:p>
        </p:txBody>
      </p:sp>
    </p:spTree>
    <p:extLst>
      <p:ext uri="{BB962C8B-B14F-4D97-AF65-F5344CB8AC3E}">
        <p14:creationId xmlns:p14="http://schemas.microsoft.com/office/powerpoint/2010/main" val="1486911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082EBD-40A1-2847-AE99-61B28F9ED2C4}" type="slidenum">
              <a:rPr lang="en-US" smtClean="0"/>
              <a:t>17</a:t>
            </a:fld>
            <a:endParaRPr lang="en-US"/>
          </a:p>
        </p:txBody>
      </p:sp>
    </p:spTree>
    <p:extLst>
      <p:ext uri="{BB962C8B-B14F-4D97-AF65-F5344CB8AC3E}">
        <p14:creationId xmlns:p14="http://schemas.microsoft.com/office/powerpoint/2010/main" val="2530644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Anticipated questions: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Q: What did you determine were the electrophysical properties of the sediments?</a:t>
            </a:r>
          </a:p>
          <a:p>
            <a:r>
              <a:rPr lang="en-US" b="0" dirty="0"/>
              <a:t>A: We do not have this information yet. The key to determining these properties is the electrokinetic mobility ratio, or </a:t>
            </a:r>
            <a:r>
              <a:rPr lang="en-US" b="0" dirty="0" err="1"/>
              <a:t>EKMr</a:t>
            </a:r>
            <a:r>
              <a:rPr lang="en-US" b="0" dirty="0"/>
              <a:t>. The </a:t>
            </a:r>
            <a:r>
              <a:rPr lang="en-US" b="0" dirty="0" err="1"/>
              <a:t>EKMr</a:t>
            </a:r>
            <a:r>
              <a:rPr lang="en-US" b="0" dirty="0"/>
              <a:t> is defined as the electrokinetic mobility, or µ</a:t>
            </a:r>
            <a:r>
              <a:rPr lang="en-US" b="0" baseline="-25000" dirty="0"/>
              <a:t>EK</a:t>
            </a:r>
            <a:r>
              <a:rPr lang="en-US" b="0" baseline="0" dirty="0"/>
              <a:t> divided by the dielectrophoretic mobility, or µ</a:t>
            </a:r>
            <a:r>
              <a:rPr lang="en-US" b="0" baseline="-25000" dirty="0"/>
              <a:t>DEP</a:t>
            </a:r>
            <a:r>
              <a:rPr lang="en-US" b="0" baseline="0" dirty="0"/>
              <a:t>. With the information we have, we can determine µ</a:t>
            </a:r>
            <a:r>
              <a:rPr lang="en-US" b="0" baseline="-25000" dirty="0"/>
              <a:t>DEP</a:t>
            </a:r>
            <a:r>
              <a:rPr lang="en-US" b="0" baseline="0" dirty="0"/>
              <a:t>, but complementary experiments are required to determine the µ</a:t>
            </a:r>
            <a:r>
              <a:rPr lang="en-US" b="0" baseline="-25000" dirty="0"/>
              <a:t>EK</a:t>
            </a:r>
            <a:r>
              <a:rPr lang="en-US" b="0" baseline="0" dirty="0"/>
              <a:t> and thus complete the missing half of the puzzle.</a:t>
            </a:r>
          </a:p>
          <a:p>
            <a:endParaRPr lang="en-US" b="0" baseline="0" dirty="0"/>
          </a:p>
          <a:p>
            <a:r>
              <a:rPr lang="en-US" b="0" baseline="0" dirty="0"/>
              <a:t>Q: Why do you use a buffer solution for DEP?</a:t>
            </a:r>
          </a:p>
          <a:p>
            <a:r>
              <a:rPr lang="en-US" b="0" baseline="0" dirty="0"/>
              <a:t>A: The ions in the buffer solution allow it to carry an electric current.</a:t>
            </a:r>
            <a:endParaRPr lang="en-US" b="0" dirty="0"/>
          </a:p>
          <a:p>
            <a:endParaRPr lang="en-US" b="0" dirty="0"/>
          </a:p>
          <a:p>
            <a:r>
              <a:rPr lang="en-US" b="0" dirty="0"/>
              <a:t>Q: Why do you make the device out of PDMS?</a:t>
            </a:r>
          </a:p>
          <a:p>
            <a:r>
              <a:rPr lang="en-US" b="0" dirty="0"/>
              <a:t>A: PDMS is popular for microfluidic devices because it is transparent, flexible, relatively inexpensive, and easy to work with. Also, as I previously mentioned, most applications of </a:t>
            </a:r>
            <a:r>
              <a:rPr lang="en-US" b="0" dirty="0" err="1"/>
              <a:t>dielectrophoresis</a:t>
            </a:r>
            <a:r>
              <a:rPr lang="en-US" b="0" dirty="0"/>
              <a:t> to date have involved biological materials. PDMS is biocompatible, meaning that it is not harmful to living things. However, the most important aspect of PDMS in the context of this investigation is that it is an insulating material, which makes it capable of creating the local gradients that are fundamental to gradient insulator-based DEP.</a:t>
            </a:r>
          </a:p>
          <a:p>
            <a:endParaRPr lang="en-US" b="0" dirty="0"/>
          </a:p>
          <a:p>
            <a:r>
              <a:rPr lang="en-US" b="0" dirty="0"/>
              <a:t>----</a:t>
            </a:r>
          </a:p>
          <a:p>
            <a:endParaRPr lang="en-US" b="0" dirty="0"/>
          </a:p>
          <a:p>
            <a:r>
              <a:rPr lang="en-US" b="0" dirty="0"/>
              <a:t>Q: How does dynamic light scattering work?</a:t>
            </a:r>
          </a:p>
          <a:p>
            <a:r>
              <a:rPr lang="en-US" b="0" dirty="0"/>
              <a:t>A: In a DLS apparatus, we shine a laser light onto the sample. When the light hits particles, it gets scattered. The instrument monitors the intensity of the scattered light. Smaller particles move faster and will cause more fluctuation in the intensity of the scattered light, whereas larger particles move slower and cause less fluctuation. From this information, we can determine the size distribution of the particles.</a:t>
            </a:r>
          </a:p>
          <a:p>
            <a:endParaRPr lang="en-US" b="0" dirty="0"/>
          </a:p>
          <a:p>
            <a:r>
              <a:rPr lang="en-US" b="0" dirty="0"/>
              <a:t>Q: How does X-ray diffraction work?</a:t>
            </a:r>
          </a:p>
          <a:p>
            <a:r>
              <a:rPr lang="en-US" b="0" dirty="0"/>
              <a:t>A: With XRD, we direct X-rays at the analyte material. The X-rays bounce off the atoms and interfere with one another, creating a unique pattern. This pattern can then be cross-referenced against known mineral patterns to identify the mineralogy.</a:t>
            </a:r>
          </a:p>
          <a:p>
            <a:endParaRPr lang="en-US" b="0" dirty="0"/>
          </a:p>
          <a:p>
            <a:r>
              <a:rPr lang="en-US" b="0" dirty="0"/>
              <a:t>Q: How does the plasma cleaner enable the PDMS to bond to the microscope slide?</a:t>
            </a:r>
          </a:p>
          <a:p>
            <a:r>
              <a:rPr lang="en-US" b="0" dirty="0"/>
              <a:t>A: The plasma cleaner uses a high frequency electric field to liberate electrons from oxygen gas in the chamber, putting it in a plasma state. The oxygen then reacts with the structure of PDMS, replacing the methyl groups with hydroxy groups (-OH). This sets the stage for the PDMS device to form strong Si-O-S bonds with the silica structure of glass.</a:t>
            </a:r>
          </a:p>
        </p:txBody>
      </p:sp>
      <p:sp>
        <p:nvSpPr>
          <p:cNvPr id="4" name="Slide Number Placeholder 3"/>
          <p:cNvSpPr>
            <a:spLocks noGrp="1"/>
          </p:cNvSpPr>
          <p:nvPr>
            <p:ph type="sldNum" sz="quarter" idx="5"/>
          </p:nvPr>
        </p:nvSpPr>
        <p:spPr/>
        <p:txBody>
          <a:bodyPr/>
          <a:lstStyle/>
          <a:p>
            <a:fld id="{7E082EBD-40A1-2847-AE99-61B28F9ED2C4}" type="slidenum">
              <a:rPr lang="en-US" smtClean="0"/>
              <a:t>18</a:t>
            </a:fld>
            <a:endParaRPr lang="en-US"/>
          </a:p>
        </p:txBody>
      </p:sp>
    </p:spTree>
    <p:extLst>
      <p:ext uri="{BB962C8B-B14F-4D97-AF65-F5344CB8AC3E}">
        <p14:creationId xmlns:p14="http://schemas.microsoft.com/office/powerpoint/2010/main" val="200370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In this research, a method known as </a:t>
            </a:r>
            <a:r>
              <a:rPr lang="en-US" b="0" dirty="0" err="1"/>
              <a:t>dielectrophoresis</a:t>
            </a:r>
            <a:r>
              <a:rPr lang="en-US" b="0" dirty="0"/>
              <a:t>, or DEP, is proposed as a technique for analyzing the properties of geological materials, particularly marine sediments in this case. Specifically, we want to know what this tool can tell us about how carbon gets preserved in deep sea sediments, a process which is still poorly understood mechanistically. Understanding this mechanism has implications for developing strategies for carbon sequestration on Earth and can also help us understand biosignature preservation on a planetary scale. This technique has never been used to characterize geological materials, and its successful deployment could show that the approach is extensible to other sediments, quite possibly including </a:t>
            </a:r>
            <a:r>
              <a:rPr lang="en-US" b="0" dirty="0" err="1"/>
              <a:t>astromaterials</a:t>
            </a:r>
            <a:r>
              <a:rPr lang="en-US" b="0" dirty="0"/>
              <a:t>.</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2</a:t>
            </a:fld>
            <a:endParaRPr lang="en-US"/>
          </a:p>
        </p:txBody>
      </p:sp>
    </p:spTree>
    <p:extLst>
      <p:ext uri="{BB962C8B-B14F-4D97-AF65-F5344CB8AC3E}">
        <p14:creationId xmlns:p14="http://schemas.microsoft.com/office/powerpoint/2010/main" val="2893565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Through photosynthesis, primary producers such as phytoplankton, microalgae, kelp, and seagrasses turn carbon dioxide dissolved in the ocean into organic molecules that they can use. Each year, they fix 50 Pg of carbon. The surface organisms produce waste, get eaten, and/or die naturally, thus becoming part of the food chain.</a:t>
            </a:r>
          </a:p>
          <a:p>
            <a:endParaRPr lang="en-US" b="0" dirty="0"/>
          </a:p>
          <a:p>
            <a:r>
              <a:rPr lang="en-US" b="0" i="1" dirty="0"/>
              <a:t>Animation (most boxes)</a:t>
            </a:r>
          </a:p>
          <a:p>
            <a:endParaRPr lang="en-US" b="0" dirty="0"/>
          </a:p>
          <a:p>
            <a:r>
              <a:rPr lang="en-US" b="0" dirty="0"/>
              <a:t>Thus, the organic carbon begins its descent through the ocean as marine snow.</a:t>
            </a:r>
          </a:p>
          <a:p>
            <a:endParaRPr lang="en-US" b="0" i="0" dirty="0"/>
          </a:p>
          <a:p>
            <a:r>
              <a:rPr lang="en-US" b="0" i="1" dirty="0"/>
              <a:t>Animation (CO</a:t>
            </a:r>
            <a:r>
              <a:rPr lang="en-US" b="0" i="1" baseline="-25000" dirty="0"/>
              <a:t>2</a:t>
            </a:r>
            <a:r>
              <a:rPr lang="en-US" b="0" i="1" baseline="0" dirty="0"/>
              <a:t> arrow)</a:t>
            </a:r>
            <a:endParaRPr lang="en-US" b="0" i="0" baseline="0" dirty="0"/>
          </a:p>
          <a:p>
            <a:endParaRPr lang="en-US" b="0" i="0" baseline="0" dirty="0"/>
          </a:p>
          <a:p>
            <a:r>
              <a:rPr lang="en-US" b="0" i="0" baseline="0" dirty="0"/>
              <a:t>Most of it is lost along the way because organisms turn it back into carbon dioxide. By the time organic carbon ends its journey by being buried under the seafloor, only 0.05 Pg is left each year. Organisms still want to eat it, yet, against all odds, over millions of years, the seafloor has accumulated and retained 12.5 million Pg of carbon, making it one of the most efficient sinks of carbon we have.</a:t>
            </a:r>
          </a:p>
          <a:p>
            <a:endParaRPr lang="en-US" b="0" i="0" baseline="0" dirty="0"/>
          </a:p>
          <a:p>
            <a:r>
              <a:rPr lang="en-US" b="0" i="0" baseline="0" dirty="0"/>
              <a:t>Despite decades of research, we still don’t know what it is about the association between the organic carbon and the mineral structure of the sediments that preserves the carbon so well, preventing it from getting eaten and ending back up as carbon dioxide. This is where DEP comes in.</a:t>
            </a:r>
          </a:p>
        </p:txBody>
      </p:sp>
      <p:sp>
        <p:nvSpPr>
          <p:cNvPr id="4" name="Slide Number Placeholder 3"/>
          <p:cNvSpPr>
            <a:spLocks noGrp="1"/>
          </p:cNvSpPr>
          <p:nvPr>
            <p:ph type="sldNum" sz="quarter" idx="5"/>
          </p:nvPr>
        </p:nvSpPr>
        <p:spPr/>
        <p:txBody>
          <a:bodyPr/>
          <a:lstStyle/>
          <a:p>
            <a:fld id="{7E082EBD-40A1-2847-AE99-61B28F9ED2C4}" type="slidenum">
              <a:rPr lang="en-US" smtClean="0"/>
              <a:t>3</a:t>
            </a:fld>
            <a:endParaRPr lang="en-US"/>
          </a:p>
        </p:txBody>
      </p:sp>
    </p:spTree>
    <p:extLst>
      <p:ext uri="{BB962C8B-B14F-4D97-AF65-F5344CB8AC3E}">
        <p14:creationId xmlns:p14="http://schemas.microsoft.com/office/powerpoint/2010/main" val="3364080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DEP is an analytical technique for separating out particles according to their unique electrophysical properties.</a:t>
            </a:r>
          </a:p>
          <a:p>
            <a:endParaRPr lang="en-US" b="0" dirty="0"/>
          </a:p>
          <a:p>
            <a:r>
              <a:rPr lang="en-US" b="0" dirty="0"/>
              <a:t>The type of DEP used in this research is called g-</a:t>
            </a:r>
            <a:r>
              <a:rPr lang="en-US" b="0" dirty="0" err="1"/>
              <a:t>iDEP</a:t>
            </a:r>
            <a:r>
              <a:rPr lang="en-US" b="0" dirty="0"/>
              <a:t>, which allows for very fine differentiation of particles. It responds to the size, shape, and composition of the particles. This image represents a microchannel through which particles flow. The different shapes represent particles with different properties. They will move through the medium of suspension, a liquid depicted in blue. The microchannel is studded with “gates” made of insulating material. The gates get narrower as we go down the channel.</a:t>
            </a:r>
          </a:p>
          <a:p>
            <a:endParaRPr lang="en-US" b="0" dirty="0"/>
          </a:p>
          <a:p>
            <a:r>
              <a:rPr lang="en-US" b="0" dirty="0"/>
              <a:t>When we apply an electric potential across the channel, …</a:t>
            </a:r>
          </a:p>
          <a:p>
            <a:endParaRPr lang="en-US" b="0" dirty="0"/>
          </a:p>
          <a:p>
            <a:r>
              <a:rPr lang="en-US" b="0" i="1" dirty="0"/>
              <a:t>Animation</a:t>
            </a:r>
            <a:endParaRPr lang="en-US" b="0" i="0" dirty="0"/>
          </a:p>
          <a:p>
            <a:endParaRPr lang="en-US" b="0" i="0" dirty="0"/>
          </a:p>
          <a:p>
            <a:r>
              <a:rPr lang="en-US" b="0" i="0" dirty="0"/>
              <a:t>…it induces a flow towards the negative electrode. Some of the particles move straight through the channel. But due to the increasing electric field gradients caused by the gates, some particles will get “trapped” or “captured” at a gate. Knowing the width of the gate and the voltage applied, we can begin to mathematically determine properties of the particles such as their surface charge, their polarizability, and conductivity.</a:t>
            </a:r>
          </a:p>
          <a:p>
            <a:endParaRPr lang="en-US" b="0" i="0" dirty="0"/>
          </a:p>
        </p:txBody>
      </p:sp>
      <p:sp>
        <p:nvSpPr>
          <p:cNvPr id="4" name="Slide Number Placeholder 3"/>
          <p:cNvSpPr>
            <a:spLocks noGrp="1"/>
          </p:cNvSpPr>
          <p:nvPr>
            <p:ph type="sldNum" sz="quarter" idx="5"/>
          </p:nvPr>
        </p:nvSpPr>
        <p:spPr/>
        <p:txBody>
          <a:bodyPr/>
          <a:lstStyle/>
          <a:p>
            <a:fld id="{7E082EBD-40A1-2847-AE99-61B28F9ED2C4}" type="slidenum">
              <a:rPr lang="en-US" smtClean="0"/>
              <a:t>4</a:t>
            </a:fld>
            <a:endParaRPr lang="en-US"/>
          </a:p>
        </p:txBody>
      </p:sp>
    </p:spTree>
    <p:extLst>
      <p:ext uri="{BB962C8B-B14F-4D97-AF65-F5344CB8AC3E}">
        <p14:creationId xmlns:p14="http://schemas.microsoft.com/office/powerpoint/2010/main" val="20792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The g-</a:t>
            </a:r>
            <a:r>
              <a:rPr lang="en-US" b="0" dirty="0" err="1"/>
              <a:t>iDEP</a:t>
            </a:r>
            <a:r>
              <a:rPr lang="en-US" b="0" dirty="0"/>
              <a:t> device we use is made of a polymer called PDMS. We pour a liquid PDMS mixture onto a silicon mold. You can see four devices created by the mold on the right. Because the channel is microscopic, it is difficult to see, but you can make out the inlet and outlet holes, and probably a pattern in the middle. Those are the gates. This device has 27 gates which get narrower as we go from inlet to outlet.</a:t>
            </a:r>
          </a:p>
          <a:p>
            <a:endParaRPr lang="en-US" b="0" dirty="0"/>
          </a:p>
          <a:p>
            <a:r>
              <a:rPr lang="en-US" b="0" dirty="0"/>
              <a:t>We use a plasma cleaner to fuse the device to a glass microscope slide so that nothing moves around and all the liquid and sample stays in place.</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5</a:t>
            </a:fld>
            <a:endParaRPr lang="en-US"/>
          </a:p>
        </p:txBody>
      </p:sp>
    </p:spTree>
    <p:extLst>
      <p:ext uri="{BB962C8B-B14F-4D97-AF65-F5344CB8AC3E}">
        <p14:creationId xmlns:p14="http://schemas.microsoft.com/office/powerpoint/2010/main" val="1605178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Most applications of DEP to date have been for biological applications. Although the primary purpose of our investigation is to examine the differences between sample behavior with and without carbon, we first had to ask if this is feasible. Since g-</a:t>
            </a:r>
            <a:r>
              <a:rPr lang="en-US" b="0" dirty="0" err="1"/>
              <a:t>iDEP</a:t>
            </a:r>
            <a:r>
              <a:rPr lang="en-US" b="0" dirty="0"/>
              <a:t> has not been done with geological materials before, the very first question we had to answer was “does it work?” Here I will talk a little more about the materials in question.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In this research, we have examined two natural sediment samples obtained from the floor of the Indian Ocean. Furthermore, these were treated to remove organic carbon, resulting in two carbon-free versions of the samples.</a:t>
            </a:r>
          </a:p>
          <a:p>
            <a:endParaRPr lang="en-US" b="0" dirty="0"/>
          </a:p>
          <a:p>
            <a:r>
              <a:rPr lang="en-US" b="0" dirty="0"/>
              <a:t>The sediments were obtained off the southwestern coast of Australia at a depth of over 5000 m. We performed BET analyses to determine the surface area of these samples. We determined that the surface areas are sufficiently different that distinct behavior should easily be observed under DEP.</a:t>
            </a:r>
          </a:p>
        </p:txBody>
      </p:sp>
      <p:sp>
        <p:nvSpPr>
          <p:cNvPr id="4" name="Slide Number Placeholder 3"/>
          <p:cNvSpPr>
            <a:spLocks noGrp="1"/>
          </p:cNvSpPr>
          <p:nvPr>
            <p:ph type="sldNum" sz="quarter" idx="5"/>
          </p:nvPr>
        </p:nvSpPr>
        <p:spPr/>
        <p:txBody>
          <a:bodyPr/>
          <a:lstStyle/>
          <a:p>
            <a:fld id="{7E082EBD-40A1-2847-AE99-61B28F9ED2C4}" type="slidenum">
              <a:rPr lang="en-US" smtClean="0"/>
              <a:t>6</a:t>
            </a:fld>
            <a:endParaRPr lang="en-US"/>
          </a:p>
        </p:txBody>
      </p:sp>
    </p:spTree>
    <p:extLst>
      <p:ext uri="{BB962C8B-B14F-4D97-AF65-F5344CB8AC3E}">
        <p14:creationId xmlns:p14="http://schemas.microsoft.com/office/powerpoint/2010/main" val="390816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Through comparing X-ray diffraction patterns, we determined that the white sample is composed entirely of calcium carbonate. Our red clay, has a more complex mineral composition according to the XRD analysis. It is 66% silicon dioxide, or quartz by mass, but also contains calcium carbonate and other minerals.</a:t>
            </a:r>
          </a:p>
        </p:txBody>
      </p:sp>
      <p:sp>
        <p:nvSpPr>
          <p:cNvPr id="4" name="Slide Number Placeholder 3"/>
          <p:cNvSpPr>
            <a:spLocks noGrp="1"/>
          </p:cNvSpPr>
          <p:nvPr>
            <p:ph type="sldNum" sz="quarter" idx="5"/>
          </p:nvPr>
        </p:nvSpPr>
        <p:spPr/>
        <p:txBody>
          <a:bodyPr/>
          <a:lstStyle/>
          <a:p>
            <a:fld id="{7E082EBD-40A1-2847-AE99-61B28F9ED2C4}" type="slidenum">
              <a:rPr lang="en-US" smtClean="0"/>
              <a:t>7</a:t>
            </a:fld>
            <a:endParaRPr lang="en-US"/>
          </a:p>
        </p:txBody>
      </p:sp>
    </p:spTree>
    <p:extLst>
      <p:ext uri="{BB962C8B-B14F-4D97-AF65-F5344CB8AC3E}">
        <p14:creationId xmlns:p14="http://schemas.microsoft.com/office/powerpoint/2010/main" val="1289758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The ideal particle size for our DEP device is less than 5 µm. To determine the exact size distribution of our samples, we used dynamic light scattering (DLS). This figure overlays data from our red clay as well as other samples that we will use in the near future. From the DLS data, we did determine that all these samples had size fractions that were too large for the device, as shown by the peaks in that region.</a:t>
            </a:r>
          </a:p>
          <a:p>
            <a:endParaRPr lang="en-US" b="0" dirty="0"/>
          </a:p>
          <a:p>
            <a:r>
              <a:rPr lang="en-US" b="0" i="1" dirty="0"/>
              <a:t>Animation</a:t>
            </a:r>
          </a:p>
          <a:p>
            <a:endParaRPr lang="en-US" b="0" dirty="0"/>
          </a:p>
          <a:p>
            <a:r>
              <a:rPr lang="en-US" b="0" dirty="0"/>
              <a:t>However, all samples also had peaks in the ideal size region for our device, meaning that they could still be used although with some caution, as I will discuss soon.</a:t>
            </a:r>
            <a:endParaRPr lang="en-US" b="1" dirty="0"/>
          </a:p>
        </p:txBody>
      </p:sp>
      <p:sp>
        <p:nvSpPr>
          <p:cNvPr id="4" name="Slide Number Placeholder 3"/>
          <p:cNvSpPr>
            <a:spLocks noGrp="1"/>
          </p:cNvSpPr>
          <p:nvPr>
            <p:ph type="sldNum" sz="quarter" idx="5"/>
          </p:nvPr>
        </p:nvSpPr>
        <p:spPr/>
        <p:txBody>
          <a:bodyPr/>
          <a:lstStyle/>
          <a:p>
            <a:fld id="{7E082EBD-40A1-2847-AE99-61B28F9ED2C4}" type="slidenum">
              <a:rPr lang="en-US" smtClean="0"/>
              <a:t>8</a:t>
            </a:fld>
            <a:endParaRPr lang="en-US"/>
          </a:p>
        </p:txBody>
      </p:sp>
    </p:spTree>
    <p:extLst>
      <p:ext uri="{BB962C8B-B14F-4D97-AF65-F5344CB8AC3E}">
        <p14:creationId xmlns:p14="http://schemas.microsoft.com/office/powerpoint/2010/main" val="3231064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a:t>
            </a:r>
            <a:endParaRPr lang="en-US" b="0" dirty="0"/>
          </a:p>
          <a:p>
            <a:r>
              <a:rPr lang="en-US" b="0" dirty="0"/>
              <a:t>Moving back a step, I will now describe how the samples were prepared. The natural sediments, since they came directly from an ocean, were air-dried. Next, all samples, both natural and acquired, had to be crushed and/or sieved to a small size. </a:t>
            </a:r>
            <a:r>
              <a:rPr lang="en-US" b="0" i="0" dirty="0"/>
              <a:t>Lastly, sample suspensions were created by adding some amount of sample to test tubes and diluting each to 5 mg/mL with deionized water. The carbon-free natural sediment samples were further prepared by </a:t>
            </a:r>
            <a:r>
              <a:rPr lang="en-US" b="0" dirty="0"/>
              <a:t>putting some sample in crucibles and burning them in a muffle furnace at 500°C for 4.5 hours. This was presumed to combust any organic carbon on the natural sediments, </a:t>
            </a:r>
            <a:r>
              <a:rPr lang="en-US" b="0" strike="sngStrike" dirty="0"/>
              <a:t>which was verified with loss on ignition (LOI) data.</a:t>
            </a:r>
            <a:endParaRPr lang="en-US" b="1" i="1" strike="sngStrike" dirty="0"/>
          </a:p>
        </p:txBody>
      </p:sp>
      <p:sp>
        <p:nvSpPr>
          <p:cNvPr id="4" name="Slide Number Placeholder 3"/>
          <p:cNvSpPr>
            <a:spLocks noGrp="1"/>
          </p:cNvSpPr>
          <p:nvPr>
            <p:ph type="sldNum" sz="quarter" idx="5"/>
          </p:nvPr>
        </p:nvSpPr>
        <p:spPr/>
        <p:txBody>
          <a:bodyPr/>
          <a:lstStyle/>
          <a:p>
            <a:fld id="{7E082EBD-40A1-2847-AE99-61B28F9ED2C4}" type="slidenum">
              <a:rPr lang="en-US" smtClean="0"/>
              <a:t>9</a:t>
            </a:fld>
            <a:endParaRPr lang="en-US"/>
          </a:p>
        </p:txBody>
      </p:sp>
    </p:spTree>
    <p:extLst>
      <p:ext uri="{BB962C8B-B14F-4D97-AF65-F5344CB8AC3E}">
        <p14:creationId xmlns:p14="http://schemas.microsoft.com/office/powerpoint/2010/main" val="1701326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9D6F5-A9D4-C22B-732C-A31A172FB93C}"/>
              </a:ext>
            </a:extLst>
          </p:cNvPr>
          <p:cNvSpPr>
            <a:spLocks noGrp="1"/>
          </p:cNvSpPr>
          <p:nvPr>
            <p:ph type="ctrTitle"/>
          </p:nvPr>
        </p:nvSpPr>
        <p:spPr>
          <a:xfrm>
            <a:off x="1524000" y="1122363"/>
            <a:ext cx="9144000" cy="2209393"/>
          </a:xfrm>
        </p:spPr>
        <p:txBody>
          <a:bodyPr anchor="b">
            <a:normAutofit/>
          </a:bodyPr>
          <a:lstStyle>
            <a:lvl1pPr algn="ctr">
              <a:defRPr sz="3600"/>
            </a:lvl1pPr>
          </a:lstStyle>
          <a:p>
            <a:r>
              <a:rPr lang="en-US" dirty="0"/>
              <a:t>Click to edit Master title style</a:t>
            </a:r>
          </a:p>
        </p:txBody>
      </p:sp>
      <p:sp>
        <p:nvSpPr>
          <p:cNvPr id="3" name="Subtitle 2">
            <a:extLst>
              <a:ext uri="{FF2B5EF4-FFF2-40B4-BE49-F238E27FC236}">
                <a16:creationId xmlns:a16="http://schemas.microsoft.com/office/drawing/2014/main" id="{E11AFD6E-3459-290F-1147-F0C47ACEEA5B}"/>
              </a:ext>
            </a:extLst>
          </p:cNvPr>
          <p:cNvSpPr>
            <a:spLocks noGrp="1"/>
          </p:cNvSpPr>
          <p:nvPr>
            <p:ph type="subTitle" idx="1"/>
          </p:nvPr>
        </p:nvSpPr>
        <p:spPr>
          <a:xfrm>
            <a:off x="1524000" y="4346774"/>
            <a:ext cx="9144000" cy="1066890"/>
          </a:xfrm>
        </p:spPr>
        <p:txBody>
          <a:bodyPr anchor="t">
            <a:normAutofit/>
          </a:bodyPr>
          <a:lstStyle>
            <a:lvl1pPr marL="0" indent="0" algn="ctr">
              <a:buNone/>
              <a:defRPr sz="16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54674D3-6FB9-5549-B0F2-FD61E82D1FF1}"/>
              </a:ext>
            </a:extLst>
          </p:cNvPr>
          <p:cNvSpPr>
            <a:spLocks noGrp="1"/>
          </p:cNvSpPr>
          <p:nvPr>
            <p:ph type="dt" sz="half" idx="10"/>
          </p:nvPr>
        </p:nvSpPr>
        <p:spPr/>
        <p:txBody>
          <a:bodyPr/>
          <a:lstStyle/>
          <a:p>
            <a:fld id="{1ECB5883-038C-4696-8E27-1811E470D6D4}" type="datetime1">
              <a:rPr lang="en-US" smtClean="0"/>
              <a:t>4/11/2024</a:t>
            </a:fld>
            <a:endParaRPr lang="en-US"/>
          </a:p>
        </p:txBody>
      </p:sp>
      <p:sp>
        <p:nvSpPr>
          <p:cNvPr id="5" name="Footer Placeholder 4">
            <a:extLst>
              <a:ext uri="{FF2B5EF4-FFF2-40B4-BE49-F238E27FC236}">
                <a16:creationId xmlns:a16="http://schemas.microsoft.com/office/drawing/2014/main" id="{AB239BBC-C979-2C77-493E-CF5498AEB5DB}"/>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3813B7E-A51C-D9CD-2189-650A9D63BFF9}"/>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4065684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990AE-F72C-4C2E-E2D0-7A8D7EEF08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41B46D-142E-8C8E-C4F4-B6B1586A6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4D92E3-36AD-2615-0166-6B73C34F10FA}"/>
              </a:ext>
            </a:extLst>
          </p:cNvPr>
          <p:cNvSpPr>
            <a:spLocks noGrp="1"/>
          </p:cNvSpPr>
          <p:nvPr>
            <p:ph type="dt" sz="half" idx="10"/>
          </p:nvPr>
        </p:nvSpPr>
        <p:spPr/>
        <p:txBody>
          <a:bodyPr/>
          <a:lstStyle/>
          <a:p>
            <a:fld id="{61E8A6D4-154B-4E4D-9001-7A6C328D243E}" type="datetime1">
              <a:rPr lang="en-US" smtClean="0"/>
              <a:t>4/11/2024</a:t>
            </a:fld>
            <a:endParaRPr lang="en-US"/>
          </a:p>
        </p:txBody>
      </p:sp>
      <p:sp>
        <p:nvSpPr>
          <p:cNvPr id="5" name="Footer Placeholder 4">
            <a:extLst>
              <a:ext uri="{FF2B5EF4-FFF2-40B4-BE49-F238E27FC236}">
                <a16:creationId xmlns:a16="http://schemas.microsoft.com/office/drawing/2014/main" id="{F10BFB69-319D-2284-2734-217160D396D7}"/>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A6883B0-C775-5BD2-8EC6-A41D19BCA156}"/>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1690398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040463-6D41-8D45-088A-540B0D18838A}"/>
              </a:ext>
            </a:extLst>
          </p:cNvPr>
          <p:cNvSpPr>
            <a:spLocks noGrp="1"/>
          </p:cNvSpPr>
          <p:nvPr>
            <p:ph type="title" orient="vert"/>
          </p:nvPr>
        </p:nvSpPr>
        <p:spPr>
          <a:xfrm>
            <a:off x="8724900" y="592281"/>
            <a:ext cx="2628900" cy="558468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5F2276-7F04-F3F7-E3CE-F81C8DC637DC}"/>
              </a:ext>
            </a:extLst>
          </p:cNvPr>
          <p:cNvSpPr>
            <a:spLocks noGrp="1"/>
          </p:cNvSpPr>
          <p:nvPr>
            <p:ph type="body" orient="vert" idx="1"/>
          </p:nvPr>
        </p:nvSpPr>
        <p:spPr>
          <a:xfrm>
            <a:off x="838200" y="592281"/>
            <a:ext cx="7734300" cy="55846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1802BF-9E0C-3251-8FAE-81F07DB05344}"/>
              </a:ext>
            </a:extLst>
          </p:cNvPr>
          <p:cNvSpPr>
            <a:spLocks noGrp="1"/>
          </p:cNvSpPr>
          <p:nvPr>
            <p:ph type="dt" sz="half" idx="10"/>
          </p:nvPr>
        </p:nvSpPr>
        <p:spPr/>
        <p:txBody>
          <a:bodyPr/>
          <a:lstStyle/>
          <a:p>
            <a:fld id="{EF880999-9BD6-4929-BDEC-B84E21C16701}" type="datetime1">
              <a:rPr lang="en-US" smtClean="0"/>
              <a:t>4/11/2024</a:t>
            </a:fld>
            <a:endParaRPr lang="en-US"/>
          </a:p>
        </p:txBody>
      </p:sp>
      <p:sp>
        <p:nvSpPr>
          <p:cNvPr id="5" name="Footer Placeholder 4">
            <a:extLst>
              <a:ext uri="{FF2B5EF4-FFF2-40B4-BE49-F238E27FC236}">
                <a16:creationId xmlns:a16="http://schemas.microsoft.com/office/drawing/2014/main" id="{329F1754-5B8F-A9FA-E8B1-06E04CE283D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F01E6A8-5139-ECD4-CC0C-32FFC6741000}"/>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1608885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155F0-A6D4-C39B-394F-0B16E9C9C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D1860F-B260-57CE-E12B-2C94860319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745C9F-D94D-E5D3-B73A-20621FA536D5}"/>
              </a:ext>
            </a:extLst>
          </p:cNvPr>
          <p:cNvSpPr>
            <a:spLocks noGrp="1"/>
          </p:cNvSpPr>
          <p:nvPr>
            <p:ph type="dt" sz="half" idx="10"/>
          </p:nvPr>
        </p:nvSpPr>
        <p:spPr/>
        <p:txBody>
          <a:bodyPr/>
          <a:lstStyle/>
          <a:p>
            <a:fld id="{579F6069-8263-4296-913A-BC2234E8D32B}" type="datetime1">
              <a:rPr lang="en-US" smtClean="0"/>
              <a:t>4/11/2024</a:t>
            </a:fld>
            <a:endParaRPr lang="en-US"/>
          </a:p>
        </p:txBody>
      </p:sp>
      <p:sp>
        <p:nvSpPr>
          <p:cNvPr id="5" name="Footer Placeholder 4">
            <a:extLst>
              <a:ext uri="{FF2B5EF4-FFF2-40B4-BE49-F238E27FC236}">
                <a16:creationId xmlns:a16="http://schemas.microsoft.com/office/drawing/2014/main" id="{E5FAB243-BB42-966A-4708-15C9B11D6885}"/>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5C3A3BD-2CC5-03D3-4CD6-E31A55BA2D23}"/>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908242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D8633-AC3B-E617-1C54-84932DDD72E5}"/>
              </a:ext>
            </a:extLst>
          </p:cNvPr>
          <p:cNvSpPr>
            <a:spLocks noGrp="1"/>
          </p:cNvSpPr>
          <p:nvPr>
            <p:ph type="title"/>
          </p:nvPr>
        </p:nvSpPr>
        <p:spPr>
          <a:xfrm>
            <a:off x="1474236" y="1514688"/>
            <a:ext cx="8584164" cy="3138875"/>
          </a:xfrm>
        </p:spPr>
        <p:txBody>
          <a:bodyPr anchor="b">
            <a:normAutofit/>
          </a:bodyPr>
          <a:lstStyle>
            <a:lvl1pPr>
              <a:defRPr sz="3600" cap="all" spc="300" baseline="0"/>
            </a:lvl1pPr>
          </a:lstStyle>
          <a:p>
            <a:r>
              <a:rPr lang="en-US" dirty="0"/>
              <a:t>Click to edit Master title style</a:t>
            </a:r>
          </a:p>
        </p:txBody>
      </p:sp>
      <p:sp>
        <p:nvSpPr>
          <p:cNvPr id="3" name="Text Placeholder 2">
            <a:extLst>
              <a:ext uri="{FF2B5EF4-FFF2-40B4-BE49-F238E27FC236}">
                <a16:creationId xmlns:a16="http://schemas.microsoft.com/office/drawing/2014/main" id="{CF68C242-ECAB-AEC3-7E9B-F9854AF31CD2}"/>
              </a:ext>
            </a:extLst>
          </p:cNvPr>
          <p:cNvSpPr>
            <a:spLocks noGrp="1"/>
          </p:cNvSpPr>
          <p:nvPr>
            <p:ph type="body" idx="1"/>
          </p:nvPr>
        </p:nvSpPr>
        <p:spPr>
          <a:xfrm>
            <a:off x="1474236" y="4963885"/>
            <a:ext cx="8584165" cy="1125765"/>
          </a:xfrm>
        </p:spPr>
        <p:txBody>
          <a:bodyPr>
            <a:normAutofit/>
          </a:bodyPr>
          <a:lstStyle>
            <a:lvl1pPr marL="0" indent="0">
              <a:buNone/>
              <a:defRPr sz="1600" cap="all" spc="300" baseline="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20D9B82-EEF4-2CD7-61FE-BAFB2B96D641}"/>
              </a:ext>
            </a:extLst>
          </p:cNvPr>
          <p:cNvSpPr>
            <a:spLocks noGrp="1"/>
          </p:cNvSpPr>
          <p:nvPr>
            <p:ph type="dt" sz="half" idx="10"/>
          </p:nvPr>
        </p:nvSpPr>
        <p:spPr/>
        <p:txBody>
          <a:bodyPr/>
          <a:lstStyle/>
          <a:p>
            <a:fld id="{BC9F5005-EC25-4FB9-B19B-2437F0B120D2}" type="datetime1">
              <a:rPr lang="en-US" smtClean="0"/>
              <a:t>4/11/2024</a:t>
            </a:fld>
            <a:endParaRPr lang="en-US"/>
          </a:p>
        </p:txBody>
      </p:sp>
      <p:sp>
        <p:nvSpPr>
          <p:cNvPr id="5" name="Footer Placeholder 4">
            <a:extLst>
              <a:ext uri="{FF2B5EF4-FFF2-40B4-BE49-F238E27FC236}">
                <a16:creationId xmlns:a16="http://schemas.microsoft.com/office/drawing/2014/main" id="{59A222B6-F7A8-70A5-B023-FCAD5D7C4BB1}"/>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E85D758-2E38-8A8D-75BC-667F6A23B95B}"/>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231978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0DFF-11BD-F5F4-35D4-1986ABBD36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5D1279-E9A9-702E-144D-61114B788E88}"/>
              </a:ext>
            </a:extLst>
          </p:cNvPr>
          <p:cNvSpPr>
            <a:spLocks noGrp="1"/>
          </p:cNvSpPr>
          <p:nvPr>
            <p:ph sz="half" idx="1"/>
          </p:nvPr>
        </p:nvSpPr>
        <p:spPr>
          <a:xfrm>
            <a:off x="877824" y="2159175"/>
            <a:ext cx="4977453" cy="401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84E624-7A76-56EC-FA0D-E2AA8EF9B951}"/>
              </a:ext>
            </a:extLst>
          </p:cNvPr>
          <p:cNvSpPr>
            <a:spLocks noGrp="1"/>
          </p:cNvSpPr>
          <p:nvPr>
            <p:ph sz="half" idx="2"/>
          </p:nvPr>
        </p:nvSpPr>
        <p:spPr>
          <a:xfrm>
            <a:off x="6328391" y="2159175"/>
            <a:ext cx="4985785" cy="4017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9D7DF5-30AD-AE47-D516-5CEE82770734}"/>
              </a:ext>
            </a:extLst>
          </p:cNvPr>
          <p:cNvSpPr>
            <a:spLocks noGrp="1"/>
          </p:cNvSpPr>
          <p:nvPr>
            <p:ph type="dt" sz="half" idx="10"/>
          </p:nvPr>
        </p:nvSpPr>
        <p:spPr/>
        <p:txBody>
          <a:bodyPr/>
          <a:lstStyle/>
          <a:p>
            <a:fld id="{0B283B5C-2325-42FF-AF91-C1451D9D66CC}" type="datetime1">
              <a:rPr lang="en-US" smtClean="0"/>
              <a:t>4/11/2024</a:t>
            </a:fld>
            <a:endParaRPr lang="en-US"/>
          </a:p>
        </p:txBody>
      </p:sp>
      <p:sp>
        <p:nvSpPr>
          <p:cNvPr id="6" name="Footer Placeholder 5">
            <a:extLst>
              <a:ext uri="{FF2B5EF4-FFF2-40B4-BE49-F238E27FC236}">
                <a16:creationId xmlns:a16="http://schemas.microsoft.com/office/drawing/2014/main" id="{8B05C503-B649-B083-6341-F6E376AF8C7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E53EA35-CF5A-DB36-8B14-5C184B6F14D3}"/>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552182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BA3D8-FDD9-329B-BCC6-BBF47F01BEE2}"/>
              </a:ext>
            </a:extLst>
          </p:cNvPr>
          <p:cNvSpPr>
            <a:spLocks noGrp="1"/>
          </p:cNvSpPr>
          <p:nvPr>
            <p:ph type="title"/>
          </p:nvPr>
        </p:nvSpPr>
        <p:spPr>
          <a:xfrm>
            <a:off x="881348" y="602671"/>
            <a:ext cx="10429303" cy="768928"/>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2EEF7DC-0699-CB3C-A7CB-39035D89A4A5}"/>
              </a:ext>
            </a:extLst>
          </p:cNvPr>
          <p:cNvSpPr>
            <a:spLocks noGrp="1"/>
          </p:cNvSpPr>
          <p:nvPr>
            <p:ph type="body" idx="1"/>
          </p:nvPr>
        </p:nvSpPr>
        <p:spPr>
          <a:xfrm>
            <a:off x="881349" y="1696325"/>
            <a:ext cx="4963538"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252EB40-99E1-CCA4-BAFA-F51AA56CF295}"/>
              </a:ext>
            </a:extLst>
          </p:cNvPr>
          <p:cNvSpPr>
            <a:spLocks noGrp="1"/>
          </p:cNvSpPr>
          <p:nvPr>
            <p:ph sz="half" idx="2"/>
          </p:nvPr>
        </p:nvSpPr>
        <p:spPr>
          <a:xfrm>
            <a:off x="881349" y="2344025"/>
            <a:ext cx="4963538" cy="38333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8979BC-6B50-751D-D569-F360938B05C8}"/>
              </a:ext>
            </a:extLst>
          </p:cNvPr>
          <p:cNvSpPr>
            <a:spLocks noGrp="1"/>
          </p:cNvSpPr>
          <p:nvPr>
            <p:ph type="body" sz="quarter" idx="3"/>
          </p:nvPr>
        </p:nvSpPr>
        <p:spPr>
          <a:xfrm>
            <a:off x="6322669" y="1696325"/>
            <a:ext cx="4987982" cy="647700"/>
          </a:xfrm>
        </p:spPr>
        <p:txBody>
          <a:bodyPr anchor="b">
            <a:noAutofit/>
          </a:bodyPr>
          <a:lstStyle>
            <a:lvl1pPr marL="0" indent="0">
              <a:buNone/>
              <a:defRPr sz="14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A3A26F-230E-2D25-6BDC-6ECA00FAEFD5}"/>
              </a:ext>
            </a:extLst>
          </p:cNvPr>
          <p:cNvSpPr>
            <a:spLocks noGrp="1"/>
          </p:cNvSpPr>
          <p:nvPr>
            <p:ph sz="quarter" idx="4"/>
          </p:nvPr>
        </p:nvSpPr>
        <p:spPr>
          <a:xfrm>
            <a:off x="6322669" y="2344025"/>
            <a:ext cx="4987982" cy="383337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8182A01-DE7C-3BA4-96FF-CDEF2F608FCA}"/>
              </a:ext>
            </a:extLst>
          </p:cNvPr>
          <p:cNvSpPr>
            <a:spLocks noGrp="1"/>
          </p:cNvSpPr>
          <p:nvPr>
            <p:ph type="dt" sz="half" idx="10"/>
          </p:nvPr>
        </p:nvSpPr>
        <p:spPr/>
        <p:txBody>
          <a:bodyPr/>
          <a:lstStyle/>
          <a:p>
            <a:fld id="{0F88DB08-3B01-46DD-99F2-F6F6334EA669}" type="datetime1">
              <a:rPr lang="en-US" smtClean="0"/>
              <a:t>4/11/2024</a:t>
            </a:fld>
            <a:endParaRPr lang="en-US"/>
          </a:p>
        </p:txBody>
      </p:sp>
      <p:sp>
        <p:nvSpPr>
          <p:cNvPr id="8" name="Footer Placeholder 7">
            <a:extLst>
              <a:ext uri="{FF2B5EF4-FFF2-40B4-BE49-F238E27FC236}">
                <a16:creationId xmlns:a16="http://schemas.microsoft.com/office/drawing/2014/main" id="{6FCAA828-0166-8ECD-BCE8-654BEFDD7155}"/>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7690C0D2-459A-04AA-FD90-7687D2FE8A9D}"/>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069853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D549F-FA71-857F-E02E-3CB63CE68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569611-F911-D3D4-B613-ACCDA56C45D2}"/>
              </a:ext>
            </a:extLst>
          </p:cNvPr>
          <p:cNvSpPr>
            <a:spLocks noGrp="1"/>
          </p:cNvSpPr>
          <p:nvPr>
            <p:ph type="dt" sz="half" idx="10"/>
          </p:nvPr>
        </p:nvSpPr>
        <p:spPr/>
        <p:txBody>
          <a:bodyPr/>
          <a:lstStyle/>
          <a:p>
            <a:fld id="{5892AC11-ACC3-4129-BBD7-C580BF1A4EE7}" type="datetime1">
              <a:rPr lang="en-US" smtClean="0"/>
              <a:t>4/11/2024</a:t>
            </a:fld>
            <a:endParaRPr lang="en-US"/>
          </a:p>
        </p:txBody>
      </p:sp>
      <p:sp>
        <p:nvSpPr>
          <p:cNvPr id="4" name="Footer Placeholder 3">
            <a:extLst>
              <a:ext uri="{FF2B5EF4-FFF2-40B4-BE49-F238E27FC236}">
                <a16:creationId xmlns:a16="http://schemas.microsoft.com/office/drawing/2014/main" id="{F6EA1961-0B6B-8FEB-F2CB-C42E90EF2DF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42AA80E-3139-9F1B-9C3E-2A76628CF4F8}"/>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511721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F54789-9F96-511A-0FB6-24F6A8418C72}"/>
              </a:ext>
            </a:extLst>
          </p:cNvPr>
          <p:cNvSpPr>
            <a:spLocks noGrp="1"/>
          </p:cNvSpPr>
          <p:nvPr>
            <p:ph type="dt" sz="half" idx="10"/>
          </p:nvPr>
        </p:nvSpPr>
        <p:spPr/>
        <p:txBody>
          <a:bodyPr/>
          <a:lstStyle/>
          <a:p>
            <a:fld id="{6D80F7F3-E406-44E2-93AF-674B3F1A2E51}" type="datetime1">
              <a:rPr lang="en-US" smtClean="0"/>
              <a:t>4/11/2024</a:t>
            </a:fld>
            <a:endParaRPr lang="en-US"/>
          </a:p>
        </p:txBody>
      </p:sp>
      <p:sp>
        <p:nvSpPr>
          <p:cNvPr id="3" name="Footer Placeholder 2">
            <a:extLst>
              <a:ext uri="{FF2B5EF4-FFF2-40B4-BE49-F238E27FC236}">
                <a16:creationId xmlns:a16="http://schemas.microsoft.com/office/drawing/2014/main" id="{8B780399-ADEF-8F74-9F59-6AD804C9393E}"/>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95B6A34F-ABAB-9C4E-38A1-C6EEB944B97C}"/>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421139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3917-2BF6-1CE2-F34B-49F0D09A1B91}"/>
              </a:ext>
            </a:extLst>
          </p:cNvPr>
          <p:cNvSpPr>
            <a:spLocks noGrp="1"/>
          </p:cNvSpPr>
          <p:nvPr>
            <p:ph type="title"/>
          </p:nvPr>
        </p:nvSpPr>
        <p:spPr>
          <a:xfrm>
            <a:off x="839788" y="807868"/>
            <a:ext cx="3640713" cy="2062594"/>
          </a:xfrm>
        </p:spPr>
        <p:txBody>
          <a:bodyPr anchor="t">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0815B8F-A9F3-8583-FFF1-175021F17AF0}"/>
              </a:ext>
            </a:extLst>
          </p:cNvPr>
          <p:cNvSpPr>
            <a:spLocks noGrp="1"/>
          </p:cNvSpPr>
          <p:nvPr>
            <p:ph idx="1"/>
          </p:nvPr>
        </p:nvSpPr>
        <p:spPr>
          <a:xfrm>
            <a:off x="5432898" y="807867"/>
            <a:ext cx="5922489" cy="505318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5D90AFF-A949-CE9E-6B94-C1B619612915}"/>
              </a:ext>
            </a:extLst>
          </p:cNvPr>
          <p:cNvSpPr>
            <a:spLocks noGrp="1"/>
          </p:cNvSpPr>
          <p:nvPr>
            <p:ph type="body" sz="half" idx="2"/>
          </p:nvPr>
        </p:nvSpPr>
        <p:spPr>
          <a:xfrm>
            <a:off x="839788" y="3000652"/>
            <a:ext cx="3640713"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95267E-088F-FB9A-9469-551890F29F01}"/>
              </a:ext>
            </a:extLst>
          </p:cNvPr>
          <p:cNvSpPr>
            <a:spLocks noGrp="1"/>
          </p:cNvSpPr>
          <p:nvPr>
            <p:ph type="dt" sz="half" idx="10"/>
          </p:nvPr>
        </p:nvSpPr>
        <p:spPr/>
        <p:txBody>
          <a:bodyPr/>
          <a:lstStyle/>
          <a:p>
            <a:fld id="{2FB1DD93-7C9D-4E53-81F0-DDE57FEA7EDB}" type="datetime1">
              <a:rPr lang="en-US" smtClean="0"/>
              <a:t>4/11/2024</a:t>
            </a:fld>
            <a:endParaRPr lang="en-US"/>
          </a:p>
        </p:txBody>
      </p:sp>
      <p:sp>
        <p:nvSpPr>
          <p:cNvPr id="6" name="Footer Placeholder 5">
            <a:extLst>
              <a:ext uri="{FF2B5EF4-FFF2-40B4-BE49-F238E27FC236}">
                <a16:creationId xmlns:a16="http://schemas.microsoft.com/office/drawing/2014/main" id="{38EA3FFC-B3A6-C0B6-5DAE-70BE0D6FBD69}"/>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08D35F-BC2E-8D14-060F-449CBAF7C0D2}"/>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23960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909ED-ED97-A3CE-5569-77B45F41450A}"/>
              </a:ext>
            </a:extLst>
          </p:cNvPr>
          <p:cNvSpPr>
            <a:spLocks noGrp="1"/>
          </p:cNvSpPr>
          <p:nvPr>
            <p:ph type="title"/>
          </p:nvPr>
        </p:nvSpPr>
        <p:spPr>
          <a:xfrm>
            <a:off x="839788" y="820881"/>
            <a:ext cx="3639312" cy="2062595"/>
          </a:xfrm>
        </p:spPr>
        <p:txBody>
          <a:bodyPr anchor="t">
            <a:normAutofit/>
          </a:bodyPr>
          <a:lstStyle>
            <a:lvl1pPr>
              <a:defRPr sz="2800"/>
            </a:lvl1pPr>
          </a:lstStyle>
          <a:p>
            <a:r>
              <a:rPr lang="en-US" dirty="0"/>
              <a:t>Click to edit Master title style</a:t>
            </a:r>
          </a:p>
        </p:txBody>
      </p:sp>
      <p:sp>
        <p:nvSpPr>
          <p:cNvPr id="3" name="Picture Placeholder 2">
            <a:extLst>
              <a:ext uri="{FF2B5EF4-FFF2-40B4-BE49-F238E27FC236}">
                <a16:creationId xmlns:a16="http://schemas.microsoft.com/office/drawing/2014/main" id="{0683BB3A-9E24-DE4C-9619-1502F1B6F389}"/>
              </a:ext>
            </a:extLst>
          </p:cNvPr>
          <p:cNvSpPr>
            <a:spLocks noGrp="1"/>
          </p:cNvSpPr>
          <p:nvPr>
            <p:ph type="pic" idx="1"/>
          </p:nvPr>
        </p:nvSpPr>
        <p:spPr>
          <a:xfrm>
            <a:off x="5247408" y="919595"/>
            <a:ext cx="6107979" cy="50136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B4CE1F-29E0-88BB-8489-E58236B8B17B}"/>
              </a:ext>
            </a:extLst>
          </p:cNvPr>
          <p:cNvSpPr>
            <a:spLocks noGrp="1"/>
          </p:cNvSpPr>
          <p:nvPr>
            <p:ph type="body" sz="half" idx="2"/>
          </p:nvPr>
        </p:nvSpPr>
        <p:spPr>
          <a:xfrm>
            <a:off x="839788" y="3000652"/>
            <a:ext cx="3643889" cy="2868336"/>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24B7212-6816-FFD1-50B2-58844AD38E26}"/>
              </a:ext>
            </a:extLst>
          </p:cNvPr>
          <p:cNvSpPr>
            <a:spLocks noGrp="1"/>
          </p:cNvSpPr>
          <p:nvPr>
            <p:ph type="dt" sz="half" idx="10"/>
          </p:nvPr>
        </p:nvSpPr>
        <p:spPr/>
        <p:txBody>
          <a:bodyPr/>
          <a:lstStyle/>
          <a:p>
            <a:fld id="{3DF7BC28-59DE-4F83-B4A1-497203279FAD}" type="datetime1">
              <a:rPr lang="en-US" smtClean="0"/>
              <a:t>4/11/2024</a:t>
            </a:fld>
            <a:endParaRPr lang="en-US"/>
          </a:p>
        </p:txBody>
      </p:sp>
      <p:sp>
        <p:nvSpPr>
          <p:cNvPr id="6" name="Footer Placeholder 5">
            <a:extLst>
              <a:ext uri="{FF2B5EF4-FFF2-40B4-BE49-F238E27FC236}">
                <a16:creationId xmlns:a16="http://schemas.microsoft.com/office/drawing/2014/main" id="{A2417744-5A24-B7B7-5FD6-E98E60832F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14CDA4D1-A71D-A7A6-3D0C-294E5D280BE8}"/>
              </a:ext>
            </a:extLst>
          </p:cNvPr>
          <p:cNvSpPr>
            <a:spLocks noGrp="1"/>
          </p:cNvSpPr>
          <p:nvPr>
            <p:ph type="sldNum" sz="quarter" idx="12"/>
          </p:nvPr>
        </p:nvSpPr>
        <p:spPr/>
        <p:txBody>
          <a:bodyPr/>
          <a:lstStyle/>
          <a:p>
            <a:fld id="{C68AC1EC-23E2-4F0E-A5A4-674EC8DB954E}" type="slidenum">
              <a:rPr lang="en-US" smtClean="0"/>
              <a:t>‹#›</a:t>
            </a:fld>
            <a:endParaRPr lang="en-US"/>
          </a:p>
        </p:txBody>
      </p:sp>
    </p:spTree>
    <p:extLst>
      <p:ext uri="{BB962C8B-B14F-4D97-AF65-F5344CB8AC3E}">
        <p14:creationId xmlns:p14="http://schemas.microsoft.com/office/powerpoint/2010/main" val="741709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858A62-FE72-978B-BE71-05908D82E1A4}"/>
              </a:ext>
            </a:extLst>
          </p:cNvPr>
          <p:cNvSpPr/>
          <p:nvPr/>
        </p:nvSpPr>
        <p:spPr>
          <a:xfrm>
            <a:off x="0" y="0"/>
            <a:ext cx="12192000" cy="6860161"/>
          </a:xfrm>
          <a:prstGeom prst="rect">
            <a:avLst/>
          </a:prstGeom>
          <a:solidFill>
            <a:schemeClr val="bg2">
              <a:lumMod val="75000"/>
              <a:alpha val="15000"/>
            </a:schemeClr>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BFA14B7-4740-5D9F-6489-BAD00C3E0D68}"/>
              </a:ext>
            </a:extLst>
          </p:cNvPr>
          <p:cNvSpPr>
            <a:spLocks noGrp="1"/>
          </p:cNvSpPr>
          <p:nvPr>
            <p:ph type="title"/>
          </p:nvPr>
        </p:nvSpPr>
        <p:spPr>
          <a:xfrm>
            <a:off x="871108" y="588245"/>
            <a:ext cx="10449784" cy="1265928"/>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7790487F-803F-C5AF-BD93-39C0FC738963}"/>
              </a:ext>
            </a:extLst>
          </p:cNvPr>
          <p:cNvSpPr>
            <a:spLocks noGrp="1"/>
          </p:cNvSpPr>
          <p:nvPr>
            <p:ph type="body" idx="1"/>
          </p:nvPr>
        </p:nvSpPr>
        <p:spPr>
          <a:xfrm>
            <a:off x="877824" y="2157984"/>
            <a:ext cx="10442448" cy="39038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86FCEF-4EDF-C2EF-7D81-FEFF7042F350}"/>
              </a:ext>
            </a:extLst>
          </p:cNvPr>
          <p:cNvSpPr>
            <a:spLocks noGrp="1"/>
          </p:cNvSpPr>
          <p:nvPr>
            <p:ph type="dt" sz="half" idx="2"/>
          </p:nvPr>
        </p:nvSpPr>
        <p:spPr>
          <a:xfrm>
            <a:off x="877824" y="6356350"/>
            <a:ext cx="2743200" cy="365125"/>
          </a:xfrm>
          <a:prstGeom prst="rect">
            <a:avLst/>
          </a:prstGeom>
        </p:spPr>
        <p:txBody>
          <a:bodyPr vert="horz" lIns="91440" tIns="45720" rIns="91440" bIns="45720" rtlCol="0" anchor="ctr"/>
          <a:lstStyle>
            <a:lvl1pPr algn="l">
              <a:defRPr sz="800" cap="all" spc="300" baseline="0">
                <a:solidFill>
                  <a:schemeClr val="tx2"/>
                </a:solidFill>
              </a:defRPr>
            </a:lvl1pPr>
          </a:lstStyle>
          <a:p>
            <a:fld id="{0BDC4764-F656-4735-9820-9886F8DF1D6A}" type="datetime1">
              <a:rPr lang="en-US" smtClean="0"/>
              <a:t>4/11/2024</a:t>
            </a:fld>
            <a:endParaRPr lang="en-US" dirty="0"/>
          </a:p>
        </p:txBody>
      </p:sp>
      <p:sp>
        <p:nvSpPr>
          <p:cNvPr id="5" name="Footer Placeholder 4">
            <a:extLst>
              <a:ext uri="{FF2B5EF4-FFF2-40B4-BE49-F238E27FC236}">
                <a16:creationId xmlns:a16="http://schemas.microsoft.com/office/drawing/2014/main" id="{9A4663BC-4D46-C74D-DDF2-9D25B4D96F9B}"/>
              </a:ext>
            </a:extLst>
          </p:cNvPr>
          <p:cNvSpPr>
            <a:spLocks noGrp="1"/>
          </p:cNvSpPr>
          <p:nvPr>
            <p:ph type="ftr" sz="quarter" idx="3"/>
          </p:nvPr>
        </p:nvSpPr>
        <p:spPr>
          <a:xfrm>
            <a:off x="7132320" y="6356350"/>
            <a:ext cx="4297680" cy="365125"/>
          </a:xfrm>
          <a:prstGeom prst="rect">
            <a:avLst/>
          </a:prstGeom>
        </p:spPr>
        <p:txBody>
          <a:bodyPr vert="horz" lIns="91440" tIns="45720" rIns="91440" bIns="45720" rtlCol="0" anchor="ctr"/>
          <a:lstStyle>
            <a:lvl1pPr algn="r">
              <a:defRPr sz="800" cap="all" spc="300" baseline="0">
                <a:solidFill>
                  <a:schemeClr val="tx2"/>
                </a:solidFill>
              </a:defRPr>
            </a:lvl1pPr>
          </a:lstStyle>
          <a:p>
            <a:r>
              <a:rPr lang="en-US"/>
              <a:t>Sample Footer Text</a:t>
            </a:r>
            <a:endParaRPr lang="en-US" dirty="0"/>
          </a:p>
        </p:txBody>
      </p:sp>
      <p:sp>
        <p:nvSpPr>
          <p:cNvPr id="6" name="Slide Number Placeholder 5">
            <a:extLst>
              <a:ext uri="{FF2B5EF4-FFF2-40B4-BE49-F238E27FC236}">
                <a16:creationId xmlns:a16="http://schemas.microsoft.com/office/drawing/2014/main" id="{B71B4EAE-CB5C-D14B-77EF-7B155FA68353}"/>
              </a:ext>
            </a:extLst>
          </p:cNvPr>
          <p:cNvSpPr>
            <a:spLocks noGrp="1"/>
          </p:cNvSpPr>
          <p:nvPr>
            <p:ph type="sldNum" sz="quarter" idx="4"/>
          </p:nvPr>
        </p:nvSpPr>
        <p:spPr>
          <a:xfrm>
            <a:off x="11429999" y="6356350"/>
            <a:ext cx="521207" cy="365125"/>
          </a:xfrm>
          <a:prstGeom prst="rect">
            <a:avLst/>
          </a:prstGeom>
        </p:spPr>
        <p:txBody>
          <a:bodyPr vert="horz" lIns="91440" tIns="45720" rIns="91440" bIns="45720" rtlCol="0" anchor="ctr"/>
          <a:lstStyle>
            <a:lvl1pPr algn="r">
              <a:defRPr sz="1400">
                <a:solidFill>
                  <a:schemeClr val="tx2"/>
                </a:solidFill>
                <a:latin typeface="+mj-lt"/>
              </a:defRPr>
            </a:lvl1pPr>
          </a:lstStyle>
          <a:p>
            <a:fld id="{C68AC1EC-23E2-4F0E-A5A4-674EC8DB954E}" type="slidenum">
              <a:rPr lang="en-US" smtClean="0"/>
              <a:pPr/>
              <a:t>‹#›</a:t>
            </a:fld>
            <a:endParaRPr lang="en-US"/>
          </a:p>
        </p:txBody>
      </p:sp>
    </p:spTree>
    <p:extLst>
      <p:ext uri="{BB962C8B-B14F-4D97-AF65-F5344CB8AC3E}">
        <p14:creationId xmlns:p14="http://schemas.microsoft.com/office/powerpoint/2010/main" val="675756801"/>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57" r:id="rId6"/>
    <p:sldLayoutId id="2147483753" r:id="rId7"/>
    <p:sldLayoutId id="2147483754" r:id="rId8"/>
    <p:sldLayoutId id="2147483755" r:id="rId9"/>
    <p:sldLayoutId id="2147483756" r:id="rId10"/>
    <p:sldLayoutId id="2147483758" r:id="rId11"/>
  </p:sldLayoutIdLst>
  <p:hf hdr="0"/>
  <p:txStyles>
    <p:title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2"/>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400" kern="1200">
          <a:solidFill>
            <a:schemeClr val="tx2"/>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200" kern="1200">
          <a:solidFill>
            <a:schemeClr val="tx2"/>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www.phantomsandmonsters.com/2014/12/daily-2-cents-oceanographic-time-bomb.html"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3.mp4"/><Relationship Id="rId7" Type="http://schemas.openxmlformats.org/officeDocument/2006/relationships/image" Target="../media/image28.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15.xml"/><Relationship Id="rId11" Type="http://schemas.openxmlformats.org/officeDocument/2006/relationships/image" Target="../media/image32.svg"/><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video" Target="../media/media3.mp4"/><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hyperlink" Target="https://blog.mdpi.com/2015/09/15/mdpi-at-the-american-chemical-society-conference-boston-2015/" TargetMode="External"/><Relationship Id="rId5" Type="http://schemas.openxmlformats.org/officeDocument/2006/relationships/image" Target="../media/image34.png"/><Relationship Id="rId4" Type="http://schemas.openxmlformats.org/officeDocument/2006/relationships/hyperlink" Target="https://www.interalex.net/2022/01/nasa-news-jan-18-2022.html"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greenmatters.com/p/what-happens-when-the-seafloor-spread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5.jp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hyperlink" Target="https://plutonianmac.blogspot.com/2016/10/shocked-scientists-say-climate-change.html" TargetMode="Externa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jpg"/><Relationship Id="rId10" Type="http://schemas.openxmlformats.org/officeDocument/2006/relationships/image" Target="../media/image11.svg"/><Relationship Id="rId4" Type="http://schemas.openxmlformats.org/officeDocument/2006/relationships/hyperlink" Target="https://oceanservice.noaa.gov/facts/marinesnow.html" TargetMode="External"/><Relationship Id="rId9" Type="http://schemas.openxmlformats.org/officeDocument/2006/relationships/image" Target="../media/image10.pn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F4FB"/>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descr="A close-up of water with bubbles&#10;&#10;Description automatically generated">
            <a:extLst>
              <a:ext uri="{FF2B5EF4-FFF2-40B4-BE49-F238E27FC236}">
                <a16:creationId xmlns:a16="http://schemas.microsoft.com/office/drawing/2014/main" id="{F235D925-C4FC-A233-8753-227CCDE78A4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450" r="14450"/>
          <a:stretch/>
        </p:blipFill>
        <p:spPr>
          <a:xfrm>
            <a:off x="3523488" y="10"/>
            <a:ext cx="8668512" cy="6857990"/>
          </a:xfrm>
          <a:prstGeom prst="rect">
            <a:avLst/>
          </a:prstGeom>
        </p:spPr>
      </p:pic>
      <p:sp>
        <p:nvSpPr>
          <p:cNvPr id="67" name="Rectangle 66">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190373" cy="3204134"/>
          </a:xfrm>
        </p:spPr>
        <p:txBody>
          <a:bodyPr anchor="b">
            <a:normAutofit/>
          </a:bodyPr>
          <a:lstStyle/>
          <a:p>
            <a:pPr algn="l">
              <a:lnSpc>
                <a:spcPct val="90000"/>
              </a:lnSpc>
            </a:pPr>
            <a:r>
              <a:rPr lang="en-US" sz="3700">
                <a:latin typeface="Walbaum Display"/>
              </a:rPr>
              <a:t>Dielectrophoretic Characterization of Micron-Sized Mineral Particles</a:t>
            </a:r>
          </a:p>
        </p:txBody>
      </p:sp>
      <p:sp>
        <p:nvSpPr>
          <p:cNvPr id="3" name="Subtitle 2"/>
          <p:cNvSpPr>
            <a:spLocks noGrp="1"/>
          </p:cNvSpPr>
          <p:nvPr>
            <p:ph type="subTitle" idx="1"/>
          </p:nvPr>
        </p:nvSpPr>
        <p:spPr>
          <a:xfrm>
            <a:off x="477980" y="4872922"/>
            <a:ext cx="4023359" cy="1208141"/>
          </a:xfrm>
        </p:spPr>
        <p:txBody>
          <a:bodyPr vert="horz" lIns="91440" tIns="45720" rIns="91440" bIns="45720" rtlCol="0">
            <a:normAutofit/>
          </a:bodyPr>
          <a:lstStyle/>
          <a:p>
            <a:pPr algn="l">
              <a:lnSpc>
                <a:spcPct val="110000"/>
              </a:lnSpc>
            </a:pPr>
            <a:r>
              <a:rPr lang="en-US" b="1" cap="none" spc="0" dirty="0">
                <a:latin typeface="Aptos" panose="020B0004020202020204" pitchFamily="34" charset="0"/>
              </a:rPr>
              <a:t>Presented By:</a:t>
            </a:r>
            <a:r>
              <a:rPr lang="en-US" cap="none" spc="0" dirty="0">
                <a:latin typeface="Aptos" panose="020B0004020202020204" pitchFamily="34" charset="0"/>
              </a:rPr>
              <a:t> Ethan Nicholas Johnson</a:t>
            </a:r>
          </a:p>
          <a:p>
            <a:pPr algn="l">
              <a:lnSpc>
                <a:spcPct val="110000"/>
              </a:lnSpc>
            </a:pPr>
            <a:r>
              <a:rPr lang="en-US" b="1" cap="none" spc="0" dirty="0">
                <a:latin typeface="Aptos" panose="020B0004020202020204" pitchFamily="34" charset="0"/>
              </a:rPr>
              <a:t>Mentor:</a:t>
            </a:r>
            <a:r>
              <a:rPr lang="en-US" cap="none" spc="0" dirty="0">
                <a:latin typeface="Aptos" panose="020B0004020202020204" pitchFamily="34" charset="0"/>
              </a:rPr>
              <a:t> </a:t>
            </a:r>
            <a:r>
              <a:rPr lang="en-US" cap="none" spc="0" dirty="0" err="1">
                <a:latin typeface="Aptos" panose="020B0004020202020204" pitchFamily="34" charset="0"/>
              </a:rPr>
              <a:t>Hilairy</a:t>
            </a:r>
            <a:r>
              <a:rPr lang="en-US" cap="none" spc="0" dirty="0">
                <a:latin typeface="Aptos" panose="020B0004020202020204" pitchFamily="34" charset="0"/>
              </a:rPr>
              <a:t> Ellen Hartnett, Ph.D.</a:t>
            </a:r>
          </a:p>
        </p:txBody>
      </p:sp>
      <p:sp>
        <p:nvSpPr>
          <p:cNvPr id="68" name="Rectangle 6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9" name="Rectangle 6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7EA5046-4A7A-20C8-0FE3-D38F269C7F24}"/>
              </a:ext>
            </a:extLst>
          </p:cNvPr>
          <p:cNvSpPr/>
          <p:nvPr/>
        </p:nvSpPr>
        <p:spPr>
          <a:xfrm>
            <a:off x="301882" y="463286"/>
            <a:ext cx="1039237" cy="3136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B068986-3B7C-9DB9-DA16-17B5526B30C9}"/>
              </a:ext>
            </a:extLst>
          </p:cNvPr>
          <p:cNvPicPr>
            <a:picLocks noChangeAspect="1"/>
          </p:cNvPicPr>
          <p:nvPr/>
        </p:nvPicPr>
        <p:blipFill rotWithShape="1">
          <a:blip r:embed="rId5">
            <a:extLst>
              <a:ext uri="{28A0092B-C50C-407E-A947-70E740481C1C}">
                <a14:useLocalDpi xmlns:a14="http://schemas.microsoft.com/office/drawing/2010/main" val="0"/>
              </a:ext>
            </a:extLst>
          </a:blip>
          <a:srcRect t="-2452" b="-1229"/>
          <a:stretch/>
        </p:blipFill>
        <p:spPr>
          <a:xfrm>
            <a:off x="426001" y="616434"/>
            <a:ext cx="985226" cy="1363663"/>
          </a:xfrm>
          <a:prstGeom prst="rect">
            <a:avLst/>
          </a:prstGeom>
        </p:spPr>
      </p:pic>
      <p:pic>
        <p:nvPicPr>
          <p:cNvPr id="7" name="Picture 6" descr="A logo with a red swoosh and white text&#10;&#10;Description automatically generated">
            <a:extLst>
              <a:ext uri="{FF2B5EF4-FFF2-40B4-BE49-F238E27FC236}">
                <a16:creationId xmlns:a16="http://schemas.microsoft.com/office/drawing/2014/main" id="{F93F9963-6AE5-C802-FF94-C2B832F021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346" y="725565"/>
            <a:ext cx="1191011" cy="1254532"/>
          </a:xfrm>
          <a:prstGeom prst="rect">
            <a:avLst/>
          </a:prstGeom>
        </p:spPr>
      </p:pic>
    </p:spTree>
    <p:extLst>
      <p:ext uri="{BB962C8B-B14F-4D97-AF65-F5344CB8AC3E}">
        <p14:creationId xmlns:p14="http://schemas.microsoft.com/office/powerpoint/2010/main" val="10985722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a:xfrm>
            <a:off x="871108" y="0"/>
            <a:ext cx="10449784" cy="1265928"/>
          </a:xfrm>
        </p:spPr>
        <p:txBody>
          <a:bodyPr/>
          <a:lstStyle/>
          <a:p>
            <a:r>
              <a:rPr lang="en-US" dirty="0"/>
              <a:t>Observation and Application of Electric Potential</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40794" y="6356350"/>
            <a:ext cx="11189206" cy="365125"/>
          </a:xfrm>
        </p:spPr>
        <p:txBody>
          <a:bodyPr/>
          <a:lstStyle/>
          <a:p>
            <a:r>
              <a:rPr lang="en-US" sz="1100" b="1" i="1" dirty="0">
                <a:latin typeface="Aptos"/>
              </a:rPr>
              <a:t>Methods</a:t>
            </a:r>
            <a:endParaRPr lang="en-US" sz="1100" dirty="0">
              <a:latin typeface="Aptos Light"/>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10</a:t>
            </a:fld>
            <a:endParaRPr lang="en-US"/>
          </a:p>
        </p:txBody>
      </p:sp>
      <p:sp>
        <p:nvSpPr>
          <p:cNvPr id="10" name="TextBox 9">
            <a:extLst>
              <a:ext uri="{FF2B5EF4-FFF2-40B4-BE49-F238E27FC236}">
                <a16:creationId xmlns:a16="http://schemas.microsoft.com/office/drawing/2014/main" id="{49F5EB68-2353-E4BE-2980-20F2F0EDFDAA}"/>
              </a:ext>
            </a:extLst>
          </p:cNvPr>
          <p:cNvSpPr txBox="1"/>
          <p:nvPr/>
        </p:nvSpPr>
        <p:spPr>
          <a:xfrm>
            <a:off x="4302824" y="1262965"/>
            <a:ext cx="2118529" cy="369332"/>
          </a:xfrm>
          <a:prstGeom prst="rect">
            <a:avLst/>
          </a:prstGeom>
          <a:noFill/>
        </p:spPr>
        <p:txBody>
          <a:bodyPr wrap="none" rtlCol="0">
            <a:spAutoFit/>
          </a:bodyPr>
          <a:lstStyle/>
          <a:p>
            <a:r>
              <a:rPr lang="en-US" dirty="0"/>
              <a:t>Example of capture:</a:t>
            </a:r>
          </a:p>
        </p:txBody>
      </p:sp>
      <p:pic>
        <p:nvPicPr>
          <p:cNvPr id="12" name="processed video 3000 V">
            <a:hlinkClick r:id="" action="ppaction://media"/>
            <a:extLst>
              <a:ext uri="{FF2B5EF4-FFF2-40B4-BE49-F238E27FC236}">
                <a16:creationId xmlns:a16="http://schemas.microsoft.com/office/drawing/2014/main" id="{225340BE-078E-DE11-9F2A-32F7B88DB4E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44551" y="1632297"/>
            <a:ext cx="4835076" cy="4835076"/>
          </a:xfrm>
          <a:prstGeom prst="rect">
            <a:avLst/>
          </a:prstGeom>
        </p:spPr>
      </p:pic>
      <p:sp>
        <p:nvSpPr>
          <p:cNvPr id="14" name="TextBox 13">
            <a:extLst>
              <a:ext uri="{FF2B5EF4-FFF2-40B4-BE49-F238E27FC236}">
                <a16:creationId xmlns:a16="http://schemas.microsoft.com/office/drawing/2014/main" id="{3650E0FB-4CEC-D3CD-DF07-1578C03692CC}"/>
              </a:ext>
            </a:extLst>
          </p:cNvPr>
          <p:cNvSpPr txBox="1"/>
          <p:nvPr/>
        </p:nvSpPr>
        <p:spPr>
          <a:xfrm>
            <a:off x="4505764" y="2909796"/>
            <a:ext cx="856325" cy="369332"/>
          </a:xfrm>
          <a:prstGeom prst="rect">
            <a:avLst/>
          </a:prstGeom>
          <a:noFill/>
        </p:spPr>
        <p:txBody>
          <a:bodyPr wrap="none" rtlCol="0">
            <a:spAutoFit/>
          </a:bodyPr>
          <a:lstStyle/>
          <a:p>
            <a:r>
              <a:rPr lang="en-US" dirty="0">
                <a:solidFill>
                  <a:srgbClr val="FFFF00"/>
                </a:solidFill>
              </a:rPr>
              <a:t>3000 V</a:t>
            </a:r>
          </a:p>
        </p:txBody>
      </p:sp>
    </p:spTree>
    <p:extLst>
      <p:ext uri="{BB962C8B-B14F-4D97-AF65-F5344CB8AC3E}">
        <p14:creationId xmlns:p14="http://schemas.microsoft.com/office/powerpoint/2010/main" val="21131106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78" fill="hold"/>
                                        <p:tgtEl>
                                          <p:spTgt spid="12"/>
                                        </p:tgtEl>
                                      </p:cBhvr>
                                    </p:cmd>
                                  </p:childTnLst>
                                </p:cTn>
                              </p:par>
                              <p:par>
                                <p:cTn id="7" presetID="9" presetClass="entr" presetSubtype="0" fill="hold" grpId="0" nodeType="withEffect">
                                  <p:stCondLst>
                                    <p:cond delay="6000"/>
                                  </p:stCondLst>
                                  <p:childTnLst>
                                    <p:set>
                                      <p:cBhvr>
                                        <p:cTn id="8" dur="1" fill="hold">
                                          <p:stCondLst>
                                            <p:cond delay="0"/>
                                          </p:stCondLst>
                                        </p:cTn>
                                        <p:tgtEl>
                                          <p:spTgt spid="14"/>
                                        </p:tgtEl>
                                        <p:attrNameLst>
                                          <p:attrName>style.visibility</p:attrName>
                                        </p:attrNameLst>
                                      </p:cBhvr>
                                      <p:to>
                                        <p:strVal val="visible"/>
                                      </p:to>
                                    </p:set>
                                    <p:animEffect transition="in" filter="dissolve">
                                      <p:cBhvr>
                                        <p:cTn id="9" dur="500"/>
                                        <p:tgtEl>
                                          <p:spTgt spid="14"/>
                                        </p:tgtEl>
                                      </p:cBhvr>
                                    </p:animEffect>
                                  </p:childTnLst>
                                </p:cTn>
                              </p:par>
                              <p:par>
                                <p:cTn id="10" presetID="9" presetClass="exit" presetSubtype="0" fill="hold" grpId="1" nodeType="withEffect">
                                  <p:stCondLst>
                                    <p:cond delay="17500"/>
                                  </p:stCondLst>
                                  <p:childTnLst>
                                    <p:animEffect transition="out" filter="dissolv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video>
              <p:cMediaNode vol="80000">
                <p:cTn id="18" repeatCount="0" fill="hold" display="0">
                  <p:stCondLst>
                    <p:cond delay="indefinite"/>
                  </p:stCondLst>
                </p:cTn>
                <p:tgtEl>
                  <p:spTgt spid="12"/>
                </p:tgtEl>
              </p:cMediaNode>
            </p:video>
          </p:childTnLst>
        </p:cTn>
      </p:par>
    </p:tnLst>
    <p:bldLst>
      <p:bldP spid="14" grpId="0"/>
      <p:bldP spid="1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ctrTitle"/>
          </p:nvPr>
        </p:nvSpPr>
        <p:spPr>
          <a:xfrm>
            <a:off x="1524000" y="2324303"/>
            <a:ext cx="9144000" cy="2209393"/>
          </a:xfrm>
        </p:spPr>
        <p:txBody>
          <a:bodyPr anchor="ctr"/>
          <a:lstStyle/>
          <a:p>
            <a:r>
              <a:rPr lang="en-US" dirty="0"/>
              <a:t>Can geological materials be tested in a g-</a:t>
            </a:r>
            <a:r>
              <a:rPr lang="en-US" dirty="0" err="1"/>
              <a:t>iDEP</a:t>
            </a:r>
            <a:r>
              <a:rPr lang="en-US" dirty="0"/>
              <a:t> system?</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p:txBody>
          <a:bodyPr/>
          <a:lstStyle/>
          <a:p>
            <a:r>
              <a:rPr lang="en-US" sz="1100" b="1" i="1" dirty="0">
                <a:latin typeface="Aptos"/>
              </a:rPr>
              <a:t>Results and Discussion</a:t>
            </a:r>
            <a:endParaRPr lang="en-US" sz="1100" b="1"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11</a:t>
            </a:fld>
            <a:endParaRPr lang="en-US"/>
          </a:p>
        </p:txBody>
      </p:sp>
    </p:spTree>
    <p:extLst>
      <p:ext uri="{BB962C8B-B14F-4D97-AF65-F5344CB8AC3E}">
        <p14:creationId xmlns:p14="http://schemas.microsoft.com/office/powerpoint/2010/main" val="118095239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Red clay</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Results and Discussion</a:t>
            </a:r>
            <a:endParaRPr lang="en-US" sz="1100" b="1"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12</a:t>
            </a:fld>
            <a:endParaRPr lang="en-US"/>
          </a:p>
        </p:txBody>
      </p:sp>
      <p:pic>
        <p:nvPicPr>
          <p:cNvPr id="4" name="Trapping_NS_06_2000V">
            <a:hlinkClick r:id="" action="ppaction://media"/>
            <a:extLst>
              <a:ext uri="{FF2B5EF4-FFF2-40B4-BE49-F238E27FC236}">
                <a16:creationId xmlns:a16="http://schemas.microsoft.com/office/drawing/2014/main" id="{6ADBC20C-7EAC-E18E-2790-A72F85FAED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19618" y="2214226"/>
            <a:ext cx="3136308" cy="3650353"/>
          </a:xfrm>
        </p:spPr>
      </p:pic>
      <p:sp>
        <p:nvSpPr>
          <p:cNvPr id="7" name="Title 1">
            <a:extLst>
              <a:ext uri="{FF2B5EF4-FFF2-40B4-BE49-F238E27FC236}">
                <a16:creationId xmlns:a16="http://schemas.microsoft.com/office/drawing/2014/main" id="{6A6332C8-5937-AD5E-A6E4-045A41A8AF68}"/>
              </a:ext>
            </a:extLst>
          </p:cNvPr>
          <p:cNvSpPr txBox="1">
            <a:spLocks/>
          </p:cNvSpPr>
          <p:nvPr/>
        </p:nvSpPr>
        <p:spPr>
          <a:xfrm>
            <a:off x="7397548" y="3348301"/>
            <a:ext cx="2074834" cy="101032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algn="ctr"/>
            <a:r>
              <a:rPr lang="en-US" dirty="0">
                <a:solidFill>
                  <a:srgbClr val="00B050"/>
                </a:solidFill>
              </a:rPr>
              <a:t>Yes!</a:t>
            </a:r>
          </a:p>
        </p:txBody>
      </p:sp>
    </p:spTree>
    <p:extLst>
      <p:ext uri="{BB962C8B-B14F-4D97-AF65-F5344CB8AC3E}">
        <p14:creationId xmlns:p14="http://schemas.microsoft.com/office/powerpoint/2010/main" val="36687729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ctrTitle"/>
          </p:nvPr>
        </p:nvSpPr>
        <p:spPr>
          <a:xfrm>
            <a:off x="1524000" y="2324303"/>
            <a:ext cx="9144000" cy="2209393"/>
          </a:xfrm>
        </p:spPr>
        <p:txBody>
          <a:bodyPr anchor="ctr"/>
          <a:lstStyle/>
          <a:p>
            <a:r>
              <a:rPr lang="en-US" dirty="0"/>
              <a:t>Is there different behavior between samples with organic carbon and samples without organic carbon?</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p:txBody>
          <a:bodyPr/>
          <a:lstStyle/>
          <a:p>
            <a:r>
              <a:rPr lang="en-US" sz="1100" b="1" i="1" dirty="0">
                <a:latin typeface="Aptos"/>
              </a:rPr>
              <a:t>Results and Discussion</a:t>
            </a:r>
            <a:endParaRPr lang="en-US" sz="1100" b="1"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13</a:t>
            </a:fld>
            <a:endParaRPr lang="en-US"/>
          </a:p>
        </p:txBody>
      </p:sp>
    </p:spTree>
    <p:extLst>
      <p:ext uri="{BB962C8B-B14F-4D97-AF65-F5344CB8AC3E}">
        <p14:creationId xmlns:p14="http://schemas.microsoft.com/office/powerpoint/2010/main" val="1025001166"/>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Red clay (carbon-free)</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Results and Discussion</a:t>
            </a:r>
            <a:endParaRPr lang="en-US" sz="1100" b="1"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14</a:t>
            </a:fld>
            <a:endParaRPr lang="en-US"/>
          </a:p>
        </p:txBody>
      </p:sp>
      <p:sp>
        <p:nvSpPr>
          <p:cNvPr id="7" name="Title 1">
            <a:extLst>
              <a:ext uri="{FF2B5EF4-FFF2-40B4-BE49-F238E27FC236}">
                <a16:creationId xmlns:a16="http://schemas.microsoft.com/office/drawing/2014/main" id="{6A6332C8-5937-AD5E-A6E4-045A41A8AF68}"/>
              </a:ext>
            </a:extLst>
          </p:cNvPr>
          <p:cNvSpPr txBox="1">
            <a:spLocks/>
          </p:cNvSpPr>
          <p:nvPr/>
        </p:nvSpPr>
        <p:spPr>
          <a:xfrm>
            <a:off x="7397548" y="3348301"/>
            <a:ext cx="2074834" cy="101032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200" kern="1200">
                <a:solidFill>
                  <a:schemeClr val="tx2"/>
                </a:solidFill>
                <a:latin typeface="+mj-lt"/>
                <a:ea typeface="+mj-ea"/>
                <a:cs typeface="+mj-cs"/>
              </a:defRPr>
            </a:lvl1pPr>
          </a:lstStyle>
          <a:p>
            <a:pPr algn="ctr"/>
            <a:r>
              <a:rPr lang="en-US" dirty="0">
                <a:solidFill>
                  <a:srgbClr val="00B050"/>
                </a:solidFill>
              </a:rPr>
              <a:t>Yes!</a:t>
            </a:r>
          </a:p>
        </p:txBody>
      </p:sp>
      <p:pic>
        <p:nvPicPr>
          <p:cNvPr id="9" name="Content Placeholder 5" descr="A black and white image of a clock&#10;&#10;Description automatically generated">
            <a:extLst>
              <a:ext uri="{FF2B5EF4-FFF2-40B4-BE49-F238E27FC236}">
                <a16:creationId xmlns:a16="http://schemas.microsoft.com/office/drawing/2014/main" id="{6B60966F-79DF-8FD4-2802-24B61E7AB7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9534" y="2263226"/>
            <a:ext cx="4463017" cy="3684071"/>
          </a:xfrm>
        </p:spPr>
      </p:pic>
    </p:spTree>
    <p:extLst>
      <p:ext uri="{BB962C8B-B14F-4D97-AF65-F5344CB8AC3E}">
        <p14:creationId xmlns:p14="http://schemas.microsoft.com/office/powerpoint/2010/main" val="2796302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Current Conclusions</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Conclusions</a:t>
            </a:r>
            <a:endParaRPr lang="en-US" sz="1100" dirty="0">
              <a:latin typeface="Aptos Light"/>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15</a:t>
            </a:fld>
            <a:endParaRPr lang="en-US"/>
          </a:p>
        </p:txBody>
      </p:sp>
      <p:pic>
        <p:nvPicPr>
          <p:cNvPr id="4" name="Trapping_NS_06_2000V">
            <a:hlinkClick r:id="" action="ppaction://media"/>
            <a:extLst>
              <a:ext uri="{FF2B5EF4-FFF2-40B4-BE49-F238E27FC236}">
                <a16:creationId xmlns:a16="http://schemas.microsoft.com/office/drawing/2014/main" id="{B7B57CF1-78BC-1F0D-DE54-B25F32814DB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871108" y="2304386"/>
            <a:ext cx="2882442" cy="3354878"/>
          </a:xfrm>
        </p:spPr>
      </p:pic>
      <p:pic>
        <p:nvPicPr>
          <p:cNvPr id="7" name="Content Placeholder 5" descr="A black and white image of a clock&#10;&#10;Description automatically generated">
            <a:extLst>
              <a:ext uri="{FF2B5EF4-FFF2-40B4-BE49-F238E27FC236}">
                <a16:creationId xmlns:a16="http://schemas.microsoft.com/office/drawing/2014/main" id="{756154AF-DA61-684B-1C48-F7A1009893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694" y="2304386"/>
            <a:ext cx="4064221" cy="3354878"/>
          </a:xfrm>
          <a:prstGeom prst="rect">
            <a:avLst/>
          </a:prstGeom>
        </p:spPr>
      </p:pic>
      <p:pic>
        <p:nvPicPr>
          <p:cNvPr id="8" name="2000 V hepes 10 mM">
            <a:hlinkClick r:id="" action="ppaction://media"/>
            <a:extLst>
              <a:ext uri="{FF2B5EF4-FFF2-40B4-BE49-F238E27FC236}">
                <a16:creationId xmlns:a16="http://schemas.microsoft.com/office/drawing/2014/main" id="{DA81F49F-511C-D5CD-2294-A6993F3614A6}"/>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196059" y="2304386"/>
            <a:ext cx="3654934" cy="3354878"/>
          </a:xfrm>
          <a:prstGeom prst="rect">
            <a:avLst/>
          </a:prstGeom>
        </p:spPr>
      </p:pic>
      <p:pic>
        <p:nvPicPr>
          <p:cNvPr id="10" name="Graphic 9" descr="Checkmark with solid fill">
            <a:extLst>
              <a:ext uri="{FF2B5EF4-FFF2-40B4-BE49-F238E27FC236}">
                <a16:creationId xmlns:a16="http://schemas.microsoft.com/office/drawing/2014/main" id="{F6DC22AF-B938-3923-01FB-2AA9BA66ADF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3908" y="5093407"/>
            <a:ext cx="914400" cy="914400"/>
          </a:xfrm>
          <a:prstGeom prst="rect">
            <a:avLst/>
          </a:prstGeom>
        </p:spPr>
      </p:pic>
      <p:pic>
        <p:nvPicPr>
          <p:cNvPr id="11" name="Graphic 10" descr="Checkmark with solid fill">
            <a:extLst>
              <a:ext uri="{FF2B5EF4-FFF2-40B4-BE49-F238E27FC236}">
                <a16:creationId xmlns:a16="http://schemas.microsoft.com/office/drawing/2014/main" id="{6AFFD89F-D6FA-7BB4-8AE7-3F1162EAB4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38742" y="5127134"/>
            <a:ext cx="914400" cy="914400"/>
          </a:xfrm>
          <a:prstGeom prst="rect">
            <a:avLst/>
          </a:prstGeom>
        </p:spPr>
      </p:pic>
      <p:pic>
        <p:nvPicPr>
          <p:cNvPr id="12" name="Graphic 11" descr="Checkmark with solid fill">
            <a:extLst>
              <a:ext uri="{FF2B5EF4-FFF2-40B4-BE49-F238E27FC236}">
                <a16:creationId xmlns:a16="http://schemas.microsoft.com/office/drawing/2014/main" id="{CCD8D884-3AC5-A326-38D1-28E527EEA05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93272" y="5059680"/>
            <a:ext cx="914400" cy="914400"/>
          </a:xfrm>
          <a:prstGeom prst="rect">
            <a:avLst/>
          </a:prstGeom>
        </p:spPr>
      </p:pic>
      <p:sp>
        <p:nvSpPr>
          <p:cNvPr id="3" name="TextBox 2">
            <a:extLst>
              <a:ext uri="{FF2B5EF4-FFF2-40B4-BE49-F238E27FC236}">
                <a16:creationId xmlns:a16="http://schemas.microsoft.com/office/drawing/2014/main" id="{2C856E29-A86B-84DE-3DBE-1F8530310F6F}"/>
              </a:ext>
            </a:extLst>
          </p:cNvPr>
          <p:cNvSpPr txBox="1"/>
          <p:nvPr/>
        </p:nvSpPr>
        <p:spPr>
          <a:xfrm>
            <a:off x="871108" y="5823141"/>
            <a:ext cx="2319541" cy="369332"/>
          </a:xfrm>
          <a:prstGeom prst="rect">
            <a:avLst/>
          </a:prstGeom>
          <a:noFill/>
        </p:spPr>
        <p:txBody>
          <a:bodyPr wrap="square" rtlCol="0">
            <a:spAutoFit/>
          </a:bodyPr>
          <a:lstStyle/>
          <a:p>
            <a:r>
              <a:rPr lang="en-US" dirty="0"/>
              <a:t>With organic carbon</a:t>
            </a:r>
          </a:p>
        </p:txBody>
      </p:sp>
      <p:sp>
        <p:nvSpPr>
          <p:cNvPr id="9" name="TextBox 8">
            <a:extLst>
              <a:ext uri="{FF2B5EF4-FFF2-40B4-BE49-F238E27FC236}">
                <a16:creationId xmlns:a16="http://schemas.microsoft.com/office/drawing/2014/main" id="{FDA4A8C4-C34E-DF6D-E11A-6659694264C2}"/>
              </a:ext>
            </a:extLst>
          </p:cNvPr>
          <p:cNvSpPr txBox="1"/>
          <p:nvPr/>
        </p:nvSpPr>
        <p:spPr>
          <a:xfrm>
            <a:off x="3942694" y="5823141"/>
            <a:ext cx="3098533" cy="369332"/>
          </a:xfrm>
          <a:prstGeom prst="rect">
            <a:avLst/>
          </a:prstGeom>
          <a:noFill/>
        </p:spPr>
        <p:txBody>
          <a:bodyPr wrap="square" rtlCol="0">
            <a:spAutoFit/>
          </a:bodyPr>
          <a:lstStyle/>
          <a:p>
            <a:r>
              <a:rPr lang="en-US" dirty="0"/>
              <a:t>Without organic carbon</a:t>
            </a:r>
          </a:p>
        </p:txBody>
      </p:sp>
      <p:sp>
        <p:nvSpPr>
          <p:cNvPr id="13" name="TextBox 12">
            <a:extLst>
              <a:ext uri="{FF2B5EF4-FFF2-40B4-BE49-F238E27FC236}">
                <a16:creationId xmlns:a16="http://schemas.microsoft.com/office/drawing/2014/main" id="{78C6BA4B-3AAB-BF0E-8709-B33C8EF49652}"/>
              </a:ext>
            </a:extLst>
          </p:cNvPr>
          <p:cNvSpPr txBox="1"/>
          <p:nvPr/>
        </p:nvSpPr>
        <p:spPr>
          <a:xfrm>
            <a:off x="8196059" y="5823141"/>
            <a:ext cx="3098533" cy="646331"/>
          </a:xfrm>
          <a:prstGeom prst="rect">
            <a:avLst/>
          </a:prstGeom>
          <a:noFill/>
        </p:spPr>
        <p:txBody>
          <a:bodyPr wrap="square" rtlCol="0">
            <a:spAutoFit/>
          </a:bodyPr>
          <a:lstStyle/>
          <a:p>
            <a:r>
              <a:rPr lang="en-US" dirty="0"/>
              <a:t>Without organic carbon in different buffer</a:t>
            </a:r>
          </a:p>
        </p:txBody>
      </p:sp>
    </p:spTree>
    <p:extLst>
      <p:ext uri="{BB962C8B-B14F-4D97-AF65-F5344CB8AC3E}">
        <p14:creationId xmlns:p14="http://schemas.microsoft.com/office/powerpoint/2010/main" val="10684984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video>
              <p:cMediaNode vol="80000">
                <p:cTn id="14" fill="hold" display="0">
                  <p:stCondLst>
                    <p:cond delay="indefinite"/>
                  </p:stCondLst>
                </p:cTn>
                <p:tgtEl>
                  <p:spTgt spid="8"/>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A5422E38-3486-25A8-EA65-8F33FF7A76E0}"/>
              </a:ext>
            </a:extLst>
          </p:cNvPr>
          <p:cNvSpPr>
            <a:spLocks noGrp="1"/>
          </p:cNvSpPr>
          <p:nvPr>
            <p:ph idx="1"/>
          </p:nvPr>
        </p:nvSpPr>
        <p:spPr/>
        <p:txBody>
          <a:bodyPr>
            <a:normAutofit/>
          </a:bodyPr>
          <a:lstStyle/>
          <a:p>
            <a:r>
              <a:rPr lang="en-US" sz="2400" dirty="0"/>
              <a:t>Red clay with carbon in the same HEPES buffer as red clay (carbon-free)</a:t>
            </a:r>
          </a:p>
          <a:p>
            <a:r>
              <a:rPr lang="en-US" sz="2400" dirty="0"/>
              <a:t>Pure minerals with different organic coatings</a:t>
            </a:r>
          </a:p>
          <a:p>
            <a:r>
              <a:rPr lang="en-US" sz="2400" dirty="0"/>
              <a:t>Particles of varying sizes</a:t>
            </a:r>
          </a:p>
          <a:p>
            <a:r>
              <a:rPr lang="en-US" sz="2400" dirty="0"/>
              <a:t>Different experimental conditions</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Conclusions</a:t>
            </a:r>
            <a:endParaRPr lang="en-US" sz="1100" dirty="0">
              <a:latin typeface="Aptos Light"/>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16</a:t>
            </a:fld>
            <a:endParaRPr lang="en-US"/>
          </a:p>
        </p:txBody>
      </p:sp>
    </p:spTree>
    <p:extLst>
      <p:ext uri="{BB962C8B-B14F-4D97-AF65-F5344CB8AC3E}">
        <p14:creationId xmlns:p14="http://schemas.microsoft.com/office/powerpoint/2010/main" val="297860342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A5422E38-3486-25A8-EA65-8F33FF7A76E0}"/>
              </a:ext>
            </a:extLst>
          </p:cNvPr>
          <p:cNvSpPr>
            <a:spLocks noGrp="1"/>
          </p:cNvSpPr>
          <p:nvPr>
            <p:ph sz="half" idx="1"/>
          </p:nvPr>
        </p:nvSpPr>
        <p:spPr>
          <a:xfrm>
            <a:off x="877824" y="2159175"/>
            <a:ext cx="5307076" cy="4017787"/>
          </a:xfrm>
        </p:spPr>
        <p:txBody>
          <a:bodyPr numCol="2" spcCol="457200">
            <a:noAutofit/>
          </a:bodyPr>
          <a:lstStyle/>
          <a:p>
            <a:pPr marL="0" indent="0">
              <a:buNone/>
            </a:pPr>
            <a:r>
              <a:rPr lang="en-US" sz="1700" b="1" dirty="0"/>
              <a:t>Hayes Lab</a:t>
            </a:r>
            <a:endParaRPr lang="en-US" sz="1700" dirty="0"/>
          </a:p>
          <a:p>
            <a:r>
              <a:rPr lang="en-US" sz="1700" dirty="0"/>
              <a:t>Mark A. Hayes, Ph.D.</a:t>
            </a:r>
          </a:p>
          <a:p>
            <a:r>
              <a:rPr lang="en-US" sz="1700" dirty="0"/>
              <a:t>A K M Fazlul Karim Rasel</a:t>
            </a:r>
          </a:p>
          <a:p>
            <a:endParaRPr lang="en-US" sz="1700" dirty="0"/>
          </a:p>
          <a:p>
            <a:pPr marL="0" indent="0">
              <a:buNone/>
            </a:pPr>
            <a:r>
              <a:rPr lang="en-US" sz="1700" b="1" dirty="0"/>
              <a:t>Hartnett Lab (</a:t>
            </a:r>
            <a:r>
              <a:rPr lang="en-US" sz="1700" b="1" dirty="0" err="1"/>
              <a:t>CaNDy</a:t>
            </a:r>
            <a:r>
              <a:rPr lang="en-US" sz="1700" b="1" dirty="0"/>
              <a:t> Lab)</a:t>
            </a:r>
            <a:endParaRPr lang="en-US" sz="1700" dirty="0"/>
          </a:p>
          <a:p>
            <a:r>
              <a:rPr lang="en-US" sz="1700" dirty="0"/>
              <a:t>Donny Glaser, Ph.D.</a:t>
            </a:r>
          </a:p>
          <a:p>
            <a:r>
              <a:rPr lang="en-US" sz="1700" dirty="0"/>
              <a:t>Kristen </a:t>
            </a:r>
            <a:r>
              <a:rPr lang="en-US" sz="1700" dirty="0" err="1"/>
              <a:t>Knappenberger</a:t>
            </a:r>
            <a:r>
              <a:rPr lang="en-US" sz="1700" dirty="0"/>
              <a:t> (also of Throop Lab)</a:t>
            </a:r>
          </a:p>
          <a:p>
            <a:endParaRPr lang="en-US" sz="1700" dirty="0"/>
          </a:p>
          <a:p>
            <a:pPr marL="0" indent="0">
              <a:buNone/>
            </a:pPr>
            <a:r>
              <a:rPr lang="en-US" sz="1700" b="1" dirty="0"/>
              <a:t>Throop Lab</a:t>
            </a:r>
            <a:endParaRPr lang="en-US" sz="1700" dirty="0"/>
          </a:p>
          <a:p>
            <a:r>
              <a:rPr lang="en-US" sz="1700" dirty="0"/>
              <a:t>Heather Throop, Ph.D.</a:t>
            </a:r>
          </a:p>
          <a:p>
            <a:endParaRPr lang="en-US" sz="1700" dirty="0"/>
          </a:p>
          <a:p>
            <a:pPr marL="0" indent="0">
              <a:buNone/>
            </a:pPr>
            <a:r>
              <a:rPr lang="en-US" sz="1700" b="1" dirty="0" err="1"/>
              <a:t>Fromme</a:t>
            </a:r>
            <a:r>
              <a:rPr lang="en-US" sz="1700" b="1" dirty="0"/>
              <a:t> Lab</a:t>
            </a:r>
            <a:endParaRPr lang="en-US" sz="1700" dirty="0"/>
          </a:p>
          <a:p>
            <a:r>
              <a:rPr lang="en-US" sz="1700" dirty="0" err="1"/>
              <a:t>Manashi</a:t>
            </a:r>
            <a:r>
              <a:rPr lang="en-US" sz="1700" dirty="0"/>
              <a:t> </a:t>
            </a:r>
            <a:r>
              <a:rPr lang="en-US" sz="1700" dirty="0" err="1"/>
              <a:t>Sonowal</a:t>
            </a:r>
            <a:endParaRPr lang="en-US" sz="1700" dirty="0"/>
          </a:p>
          <a:p>
            <a:pPr marL="0" indent="0">
              <a:buNone/>
            </a:pPr>
            <a:endParaRPr lang="en-US" sz="1700" b="1" i="1" u="sng" dirty="0"/>
          </a:p>
          <a:p>
            <a:pPr marL="0" indent="0">
              <a:buNone/>
            </a:pPr>
            <a:r>
              <a:rPr lang="en-US" sz="1700" b="1" i="1" u="sng" dirty="0"/>
              <a:t>Correspondence</a:t>
            </a:r>
            <a:r>
              <a:rPr lang="en-US" sz="1700" b="1" u="sng" dirty="0"/>
              <a:t>:</a:t>
            </a:r>
            <a:endParaRPr lang="en-US" sz="1700" dirty="0"/>
          </a:p>
          <a:p>
            <a:pPr marL="0" indent="0">
              <a:buNone/>
            </a:pPr>
            <a:r>
              <a:rPr lang="en-US" sz="1700" dirty="0"/>
              <a:t>Ethan Johnson</a:t>
            </a:r>
            <a:br>
              <a:rPr lang="en-US" sz="1700" dirty="0"/>
            </a:br>
            <a:r>
              <a:rPr lang="en-US" sz="1700" dirty="0"/>
              <a:t>enjohn13@asu.edu</a:t>
            </a:r>
          </a:p>
        </p:txBody>
      </p:sp>
      <p:sp>
        <p:nvSpPr>
          <p:cNvPr id="7" name="Content Placeholder 6">
            <a:extLst>
              <a:ext uri="{FF2B5EF4-FFF2-40B4-BE49-F238E27FC236}">
                <a16:creationId xmlns:a16="http://schemas.microsoft.com/office/drawing/2014/main" id="{768E242D-EFD7-6131-ADE5-E8C088996783}"/>
              </a:ext>
            </a:extLst>
          </p:cNvPr>
          <p:cNvSpPr>
            <a:spLocks noGrp="1"/>
          </p:cNvSpPr>
          <p:nvPr>
            <p:ph sz="half" idx="2"/>
          </p:nvPr>
        </p:nvSpPr>
        <p:spPr/>
        <p:txBody>
          <a:bodyPr>
            <a:normAutofit fontScale="92500"/>
          </a:bodyPr>
          <a:lstStyle/>
          <a:p>
            <a:pPr marL="0" indent="0">
              <a:buNone/>
            </a:pPr>
            <a:r>
              <a:rPr lang="en-US" dirty="0"/>
              <a:t>The material contained in this presentation is based upon work supported by a National Aeronautics and Space Administration (NASA) cooperative agreement 80NSSC20M0041. Any opinions, findings, conclusions or recommendations expressed in this material are those of the author and do not necessarily reflect the views of NASA. This work was supported through a NASA grant awarded to the Arizona/NASA Space Grant Consortium.</a:t>
            </a:r>
          </a:p>
          <a:p>
            <a:pPr marL="0" indent="0">
              <a:buNone/>
            </a:pPr>
            <a:r>
              <a:rPr lang="en-US" b="1" dirty="0"/>
              <a:t>____________________________________________________</a:t>
            </a:r>
          </a:p>
          <a:p>
            <a:pPr marL="0" indent="0">
              <a:buNone/>
            </a:pPr>
            <a:r>
              <a:rPr lang="en-US" dirty="0"/>
              <a:t>The research described herein is supported by an American Chemical Society (ACS) Petroleum Research Fund (PRF) New Directions grant #65711-ND2 awarded to the principal investigators.</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p:txBody>
          <a:bodyPr/>
          <a:lstStyle/>
          <a:p>
            <a:r>
              <a:rPr lang="en-US" sz="1100" b="1" i="1" dirty="0">
                <a:latin typeface="Aptos"/>
              </a:rPr>
              <a:t>Acknowledgments</a:t>
            </a:r>
            <a:endParaRPr lang="en-US" sz="1100" dirty="0">
              <a:latin typeface="Aptos Light"/>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17</a:t>
            </a:fld>
            <a:endParaRPr lang="en-US"/>
          </a:p>
        </p:txBody>
      </p:sp>
      <p:pic>
        <p:nvPicPr>
          <p:cNvPr id="8" name="Picture 7" descr="A logo with a red swoosh and white text&#10;&#10;Description automatically generated">
            <a:extLst>
              <a:ext uri="{FF2B5EF4-FFF2-40B4-BE49-F238E27FC236}">
                <a16:creationId xmlns:a16="http://schemas.microsoft.com/office/drawing/2014/main" id="{719C662E-16BA-4F28-010E-5C9328ACA7D9}"/>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28391" y="1221209"/>
            <a:ext cx="961409" cy="804316"/>
          </a:xfrm>
          <a:prstGeom prst="rect">
            <a:avLst/>
          </a:prstGeom>
        </p:spPr>
      </p:pic>
      <p:pic>
        <p:nvPicPr>
          <p:cNvPr id="24" name="Picture 23" descr="A blue and yellow logo&#10;&#10;Description automatically generated">
            <a:extLst>
              <a:ext uri="{FF2B5EF4-FFF2-40B4-BE49-F238E27FC236}">
                <a16:creationId xmlns:a16="http://schemas.microsoft.com/office/drawing/2014/main" id="{1A54423D-A126-9363-5294-6FE44ED8809D}"/>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433291" y="1161188"/>
            <a:ext cx="1936331" cy="1020974"/>
          </a:xfrm>
          <a:prstGeom prst="rect">
            <a:avLst/>
          </a:prstGeom>
        </p:spPr>
      </p:pic>
      <p:pic>
        <p:nvPicPr>
          <p:cNvPr id="11" name="Picture 10" descr="A blue and black logo&#10;&#10;Description automatically generated">
            <a:extLst>
              <a:ext uri="{FF2B5EF4-FFF2-40B4-BE49-F238E27FC236}">
                <a16:creationId xmlns:a16="http://schemas.microsoft.com/office/drawing/2014/main" id="{DB221E90-05F7-87C4-34F8-BB951F0166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3113" y="1165275"/>
            <a:ext cx="982212" cy="878401"/>
          </a:xfrm>
          <a:prstGeom prst="rect">
            <a:avLst/>
          </a:prstGeom>
        </p:spPr>
      </p:pic>
      <p:sp>
        <p:nvSpPr>
          <p:cNvPr id="4" name="Rectangle 3">
            <a:extLst>
              <a:ext uri="{FF2B5EF4-FFF2-40B4-BE49-F238E27FC236}">
                <a16:creationId xmlns:a16="http://schemas.microsoft.com/office/drawing/2014/main" id="{E85207DB-6AA9-2BA6-9361-07A5A572FB88}"/>
              </a:ext>
            </a:extLst>
          </p:cNvPr>
          <p:cNvSpPr/>
          <p:nvPr/>
        </p:nvSpPr>
        <p:spPr>
          <a:xfrm>
            <a:off x="3642360" y="4785360"/>
            <a:ext cx="2453640" cy="1391602"/>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12564607"/>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49923-B5D3-1EE5-4C4D-78A69836236B}"/>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91C90D7E-F574-09C9-4FB5-338644DF550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4A899F30-7D58-A05D-1568-C8F41A61CB0F}"/>
              </a:ext>
            </a:extLst>
          </p:cNvPr>
          <p:cNvSpPr>
            <a:spLocks noGrp="1"/>
          </p:cNvSpPr>
          <p:nvPr>
            <p:ph type="dt" sz="half" idx="10"/>
          </p:nvPr>
        </p:nvSpPr>
        <p:spPr/>
        <p:txBody>
          <a:bodyPr/>
          <a:lstStyle/>
          <a:p>
            <a:fld id="{579F6069-8263-4296-913A-BC2234E8D32B}" type="datetime1">
              <a:rPr lang="en-US" smtClean="0"/>
              <a:t>4/11/2024</a:t>
            </a:fld>
            <a:endParaRPr lang="en-US"/>
          </a:p>
        </p:txBody>
      </p:sp>
      <p:sp>
        <p:nvSpPr>
          <p:cNvPr id="5" name="Footer Placeholder 4">
            <a:extLst>
              <a:ext uri="{FF2B5EF4-FFF2-40B4-BE49-F238E27FC236}">
                <a16:creationId xmlns:a16="http://schemas.microsoft.com/office/drawing/2014/main" id="{BA2BF5A0-F2B8-3899-C5E8-AFE556E40FC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60F281F8-9D13-3333-AD76-129E205B4525}"/>
              </a:ext>
            </a:extLst>
          </p:cNvPr>
          <p:cNvSpPr>
            <a:spLocks noGrp="1"/>
          </p:cNvSpPr>
          <p:nvPr>
            <p:ph type="sldNum" sz="quarter" idx="12"/>
          </p:nvPr>
        </p:nvSpPr>
        <p:spPr/>
        <p:txBody>
          <a:bodyPr/>
          <a:lstStyle/>
          <a:p>
            <a:fld id="{C68AC1EC-23E2-4F0E-A5A4-674EC8DB954E}" type="slidenum">
              <a:rPr lang="en-US" smtClean="0"/>
              <a:t>18</a:t>
            </a:fld>
            <a:endParaRPr lang="en-US"/>
          </a:p>
        </p:txBody>
      </p:sp>
    </p:spTree>
    <p:extLst>
      <p:ext uri="{BB962C8B-B14F-4D97-AF65-F5344CB8AC3E}">
        <p14:creationId xmlns:p14="http://schemas.microsoft.com/office/powerpoint/2010/main" val="3656319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A5422E38-3486-25A8-EA65-8F33FF7A76E0}"/>
              </a:ext>
            </a:extLst>
          </p:cNvPr>
          <p:cNvSpPr>
            <a:spLocks noGrp="1"/>
          </p:cNvSpPr>
          <p:nvPr>
            <p:ph idx="1"/>
          </p:nvPr>
        </p:nvSpPr>
        <p:spPr>
          <a:xfrm>
            <a:off x="877825" y="2157985"/>
            <a:ext cx="4639055" cy="3659284"/>
          </a:xfrm>
        </p:spPr>
        <p:txBody>
          <a:bodyPr>
            <a:normAutofit/>
          </a:bodyPr>
          <a:lstStyle/>
          <a:p>
            <a:r>
              <a:rPr lang="en-US" sz="2800" dirty="0"/>
              <a:t>Novel analytical technique for minerals</a:t>
            </a:r>
          </a:p>
          <a:p>
            <a:r>
              <a:rPr lang="en-US" sz="2800" dirty="0"/>
              <a:t>Seafloor carbon preservation</a:t>
            </a:r>
          </a:p>
          <a:p>
            <a:r>
              <a:rPr lang="en-US" sz="2800" dirty="0"/>
              <a:t>Extensibility</a:t>
            </a:r>
          </a:p>
          <a:p>
            <a:endParaRPr lang="en-US" sz="2800" dirty="0"/>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Introduction</a:t>
            </a:r>
            <a:r>
              <a:rPr lang="en-US" sz="1100" b="1" dirty="0">
                <a:latin typeface="Aptos"/>
              </a:rPr>
              <a:t> </a:t>
            </a:r>
            <a:r>
              <a:rPr lang="en-US" sz="1100" b="1" dirty="0">
                <a:latin typeface="Walbaum Display"/>
              </a:rPr>
              <a:t>|</a:t>
            </a:r>
            <a:r>
              <a:rPr lang="en-US" sz="1100" b="1" dirty="0"/>
              <a:t> </a:t>
            </a:r>
            <a:r>
              <a:rPr lang="en-US" sz="1100" b="1" dirty="0">
                <a:latin typeface="Aptos"/>
              </a:rPr>
              <a:t>Overview </a:t>
            </a:r>
            <a:r>
              <a:rPr lang="en-US" sz="1100" b="1" dirty="0">
                <a:latin typeface="Aptos"/>
                <a:ea typeface="+mn-lt"/>
                <a:cs typeface="+mn-lt"/>
              </a:rPr>
              <a:t>→</a:t>
            </a:r>
            <a:r>
              <a:rPr lang="en-US" sz="1100" dirty="0">
                <a:latin typeface="Aptos"/>
                <a:ea typeface="+mn-lt"/>
                <a:cs typeface="+mn-lt"/>
              </a:rPr>
              <a:t> </a:t>
            </a:r>
            <a:r>
              <a:rPr lang="en-US" sz="1100" dirty="0">
                <a:latin typeface="Aptos Light"/>
                <a:ea typeface="+mn-lt"/>
                <a:cs typeface="+mn-lt"/>
              </a:rPr>
              <a:t>marine Carbon Burial </a:t>
            </a:r>
            <a:r>
              <a:rPr lang="en-US" sz="1100" b="1" dirty="0">
                <a:latin typeface="Aptos"/>
                <a:ea typeface="+mn-lt"/>
                <a:cs typeface="+mn-lt"/>
              </a:rPr>
              <a:t>→</a:t>
            </a:r>
            <a:r>
              <a:rPr lang="en-US" sz="1100" dirty="0">
                <a:latin typeface="Aptos Light"/>
                <a:ea typeface="+mn-lt"/>
                <a:cs typeface="+mn-lt"/>
              </a:rPr>
              <a:t> </a:t>
            </a:r>
            <a:r>
              <a:rPr lang="en-US" sz="1100" dirty="0" err="1">
                <a:latin typeface="Aptos Light"/>
                <a:ea typeface="+mn-lt"/>
                <a:cs typeface="+mn-lt"/>
              </a:rPr>
              <a:t>Dielectrophoresis</a:t>
            </a:r>
            <a:endParaRPr lang="en-US" sz="1100" dirty="0"/>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2</a:t>
            </a:fld>
            <a:endParaRPr lang="en-US"/>
          </a:p>
        </p:txBody>
      </p:sp>
      <p:pic>
        <p:nvPicPr>
          <p:cNvPr id="9" name="Picture 8" descr="A snow covered ground under water&#10;&#10;Description automatically generated with medium confidence">
            <a:extLst>
              <a:ext uri="{FF2B5EF4-FFF2-40B4-BE49-F238E27FC236}">
                <a16:creationId xmlns:a16="http://schemas.microsoft.com/office/drawing/2014/main" id="{9D7E79A5-5AF6-4347-7DBA-B5B94F82D826}"/>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0904" r="6413"/>
          <a:stretch/>
        </p:blipFill>
        <p:spPr>
          <a:xfrm>
            <a:off x="6186707" y="1221209"/>
            <a:ext cx="5503895" cy="45960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2569870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Process of Marine Carbon Burial</a:t>
            </a:r>
          </a:p>
        </p:txBody>
      </p:sp>
      <p:pic>
        <p:nvPicPr>
          <p:cNvPr id="8" name="Content Placeholder 7" descr="A blue water with white particles&#10;&#10;Description automatically generated with medium confidence">
            <a:extLst>
              <a:ext uri="{FF2B5EF4-FFF2-40B4-BE49-F238E27FC236}">
                <a16:creationId xmlns:a16="http://schemas.microsoft.com/office/drawing/2014/main" id="{332C841E-884F-00C5-7D87-0D9E602C35E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71108" y="2153430"/>
            <a:ext cx="4609746" cy="3903662"/>
          </a:xfrm>
          <a:ln w="38100">
            <a:solidFill>
              <a:srgbClr val="0118FA"/>
            </a:solidFill>
          </a:ln>
        </p:spPr>
      </p:pic>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Introduction</a:t>
            </a:r>
            <a:r>
              <a:rPr lang="en-US" sz="1100" b="1" dirty="0">
                <a:latin typeface="Aptos"/>
              </a:rPr>
              <a:t> </a:t>
            </a:r>
            <a:r>
              <a:rPr lang="en-US" sz="1100" b="1" dirty="0">
                <a:latin typeface="Walbaum Display"/>
              </a:rPr>
              <a:t>|</a:t>
            </a:r>
            <a:r>
              <a:rPr lang="en-US" sz="1100" b="1" dirty="0"/>
              <a:t> </a:t>
            </a:r>
            <a:r>
              <a:rPr lang="en-US" sz="1100" dirty="0"/>
              <a:t>Overview</a:t>
            </a:r>
            <a:r>
              <a:rPr lang="en-US" sz="1100" b="1" dirty="0">
                <a:latin typeface="Aptos"/>
              </a:rPr>
              <a:t> </a:t>
            </a:r>
            <a:r>
              <a:rPr lang="en-US" sz="1100" b="1" dirty="0">
                <a:latin typeface="Aptos"/>
                <a:ea typeface="+mn-lt"/>
                <a:cs typeface="+mn-lt"/>
              </a:rPr>
              <a:t>→</a:t>
            </a:r>
            <a:r>
              <a:rPr lang="en-US" sz="1100" dirty="0">
                <a:latin typeface="Aptos"/>
                <a:ea typeface="+mn-lt"/>
                <a:cs typeface="+mn-lt"/>
              </a:rPr>
              <a:t> </a:t>
            </a:r>
            <a:r>
              <a:rPr lang="en-US" sz="1100" b="1" dirty="0">
                <a:latin typeface="Aptos" panose="020B0004020202020204" pitchFamily="34" charset="0"/>
                <a:ea typeface="+mn-lt"/>
                <a:cs typeface="+mn-lt"/>
              </a:rPr>
              <a:t>marine Carbon Burial </a:t>
            </a:r>
            <a:r>
              <a:rPr lang="en-US" sz="1100" b="1" dirty="0">
                <a:latin typeface="Aptos"/>
                <a:ea typeface="+mn-lt"/>
                <a:cs typeface="+mn-lt"/>
              </a:rPr>
              <a:t>→</a:t>
            </a:r>
            <a:r>
              <a:rPr lang="en-US" sz="1100" dirty="0">
                <a:ea typeface="+mn-lt"/>
                <a:cs typeface="+mn-lt"/>
              </a:rPr>
              <a:t> </a:t>
            </a:r>
            <a:r>
              <a:rPr lang="en-US" sz="1100" dirty="0" err="1">
                <a:ea typeface="+mn-lt"/>
                <a:cs typeface="+mn-lt"/>
              </a:rPr>
              <a:t>Dielectrophoresis</a:t>
            </a:r>
            <a:endParaRPr lang="en-US" sz="1100" dirty="0"/>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3</a:t>
            </a:fld>
            <a:endParaRPr lang="en-US"/>
          </a:p>
        </p:txBody>
      </p:sp>
      <p:sp>
        <p:nvSpPr>
          <p:cNvPr id="3" name="Rectangle 2">
            <a:extLst>
              <a:ext uri="{FF2B5EF4-FFF2-40B4-BE49-F238E27FC236}">
                <a16:creationId xmlns:a16="http://schemas.microsoft.com/office/drawing/2014/main" id="{4DACBC34-74A7-0819-E0C3-95F8FD91B4C6}"/>
              </a:ext>
            </a:extLst>
          </p:cNvPr>
          <p:cNvSpPr/>
          <p:nvPr/>
        </p:nvSpPr>
        <p:spPr>
          <a:xfrm>
            <a:off x="6310616" y="2153430"/>
            <a:ext cx="4609746" cy="3903662"/>
          </a:xfrm>
          <a:prstGeom prst="rect">
            <a:avLst/>
          </a:prstGeom>
          <a:gradFill flip="none" rotWithShape="1">
            <a:gsLst>
              <a:gs pos="0">
                <a:srgbClr val="76D6FF"/>
              </a:gs>
              <a:gs pos="23000">
                <a:srgbClr val="0118FA">
                  <a:lumMod val="0"/>
                  <a:lumOff val="100000"/>
                </a:srgbClr>
              </a:gs>
              <a:gs pos="68000">
                <a:srgbClr val="011893"/>
              </a:gs>
              <a:gs pos="92000">
                <a:srgbClr val="E9D27D">
                  <a:lumMod val="43000"/>
                </a:srgbClr>
              </a:gs>
            </a:gsLst>
            <a:lin ang="5400000" scaled="0"/>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90735B82-1D4C-6B17-6E49-C5839555A262}"/>
              </a:ext>
            </a:extLst>
          </p:cNvPr>
          <p:cNvGrpSpPr/>
          <p:nvPr/>
        </p:nvGrpSpPr>
        <p:grpSpPr>
          <a:xfrm>
            <a:off x="9385720" y="3106168"/>
            <a:ext cx="1409760" cy="810212"/>
            <a:chOff x="6354356" y="3097993"/>
            <a:chExt cx="1409760" cy="810212"/>
          </a:xfrm>
        </p:grpSpPr>
        <p:grpSp>
          <p:nvGrpSpPr>
            <p:cNvPr id="16" name="Group 15">
              <a:extLst>
                <a:ext uri="{FF2B5EF4-FFF2-40B4-BE49-F238E27FC236}">
                  <a16:creationId xmlns:a16="http://schemas.microsoft.com/office/drawing/2014/main" id="{562F7EE9-A413-C70B-7BE3-A98AB2835A72}"/>
                </a:ext>
              </a:extLst>
            </p:cNvPr>
            <p:cNvGrpSpPr/>
            <p:nvPr/>
          </p:nvGrpSpPr>
          <p:grpSpPr>
            <a:xfrm>
              <a:off x="6867128" y="3097993"/>
              <a:ext cx="896988" cy="810212"/>
              <a:chOff x="6659624" y="3107652"/>
              <a:chExt cx="896988" cy="810212"/>
            </a:xfrm>
          </p:grpSpPr>
          <p:pic>
            <p:nvPicPr>
              <p:cNvPr id="7" name="Graphic 6" descr="Germ with solid fill">
                <a:extLst>
                  <a:ext uri="{FF2B5EF4-FFF2-40B4-BE49-F238E27FC236}">
                    <a16:creationId xmlns:a16="http://schemas.microsoft.com/office/drawing/2014/main" id="{C072AC29-6E21-DF55-F354-CC887D7DA3C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9624" y="3107652"/>
                <a:ext cx="481979" cy="481979"/>
              </a:xfrm>
              <a:prstGeom prst="rect">
                <a:avLst/>
              </a:prstGeom>
            </p:spPr>
          </p:pic>
          <p:pic>
            <p:nvPicPr>
              <p:cNvPr id="9" name="Graphic 8" descr="Germ with solid fill">
                <a:extLst>
                  <a:ext uri="{FF2B5EF4-FFF2-40B4-BE49-F238E27FC236}">
                    <a16:creationId xmlns:a16="http://schemas.microsoft.com/office/drawing/2014/main" id="{C820587D-A7E8-C0A7-86B2-14452406E2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3643" y="3435885"/>
                <a:ext cx="481979" cy="481979"/>
              </a:xfrm>
              <a:prstGeom prst="rect">
                <a:avLst/>
              </a:prstGeom>
            </p:spPr>
          </p:pic>
          <p:pic>
            <p:nvPicPr>
              <p:cNvPr id="12" name="Graphic 11" descr="Germ with solid fill">
                <a:extLst>
                  <a:ext uri="{FF2B5EF4-FFF2-40B4-BE49-F238E27FC236}">
                    <a16:creationId xmlns:a16="http://schemas.microsoft.com/office/drawing/2014/main" id="{27856EEB-AE61-381A-88DD-B6C1981D8B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74633" y="3126970"/>
                <a:ext cx="481979" cy="481979"/>
              </a:xfrm>
              <a:prstGeom prst="rect">
                <a:avLst/>
              </a:prstGeom>
            </p:spPr>
          </p:pic>
        </p:grpSp>
        <p:pic>
          <p:nvPicPr>
            <p:cNvPr id="15" name="Graphic 14" descr="Seaweed with solid fill">
              <a:extLst>
                <a:ext uri="{FF2B5EF4-FFF2-40B4-BE49-F238E27FC236}">
                  <a16:creationId xmlns:a16="http://schemas.microsoft.com/office/drawing/2014/main" id="{24B3970A-78D0-BF16-62F8-4F7F0226C9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54356" y="3153475"/>
              <a:ext cx="637149" cy="637149"/>
            </a:xfrm>
            <a:prstGeom prst="rect">
              <a:avLst/>
            </a:prstGeom>
          </p:spPr>
        </p:pic>
      </p:grpSp>
      <p:sp>
        <p:nvSpPr>
          <p:cNvPr id="18" name="Down Arrow 17">
            <a:extLst>
              <a:ext uri="{FF2B5EF4-FFF2-40B4-BE49-F238E27FC236}">
                <a16:creationId xmlns:a16="http://schemas.microsoft.com/office/drawing/2014/main" id="{F82B808B-A17B-90AC-4623-049EB2E5D96F}"/>
              </a:ext>
            </a:extLst>
          </p:cNvPr>
          <p:cNvSpPr/>
          <p:nvPr/>
        </p:nvSpPr>
        <p:spPr>
          <a:xfrm>
            <a:off x="6750051" y="3916380"/>
            <a:ext cx="431916" cy="1526894"/>
          </a:xfrm>
          <a:prstGeom prst="downArrow">
            <a:avLst/>
          </a:prstGeom>
          <a:solidFill>
            <a:srgbClr val="F1F5F9"/>
          </a:solidFill>
          <a:ln w="28575">
            <a:solidFill>
              <a:srgbClr val="0118FA"/>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1200" b="1" spc="300" dirty="0">
                <a:solidFill>
                  <a:schemeClr val="tx1"/>
                </a:solidFill>
              </a:rPr>
              <a:t>Marine snow</a:t>
            </a:r>
          </a:p>
        </p:txBody>
      </p:sp>
      <p:cxnSp>
        <p:nvCxnSpPr>
          <p:cNvPr id="20" name="Straight Connector 19">
            <a:extLst>
              <a:ext uri="{FF2B5EF4-FFF2-40B4-BE49-F238E27FC236}">
                <a16:creationId xmlns:a16="http://schemas.microsoft.com/office/drawing/2014/main" id="{8069CB70-FCA8-F2A6-BB92-237F3C40A34D}"/>
              </a:ext>
            </a:extLst>
          </p:cNvPr>
          <p:cNvCxnSpPr>
            <a:cxnSpLocks/>
          </p:cNvCxnSpPr>
          <p:nvPr/>
        </p:nvCxnSpPr>
        <p:spPr>
          <a:xfrm>
            <a:off x="5480854" y="2153430"/>
            <a:ext cx="1382350" cy="1762950"/>
          </a:xfrm>
          <a:prstGeom prst="line">
            <a:avLst/>
          </a:prstGeom>
          <a:ln w="38100">
            <a:solidFill>
              <a:srgbClr val="0118FA"/>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776CC9A-5EC5-B638-D816-66DF3F8121A1}"/>
              </a:ext>
            </a:extLst>
          </p:cNvPr>
          <p:cNvCxnSpPr>
            <a:cxnSpLocks/>
            <a:endCxn id="18" idx="2"/>
          </p:cNvCxnSpPr>
          <p:nvPr/>
        </p:nvCxnSpPr>
        <p:spPr>
          <a:xfrm flipV="1">
            <a:off x="5480854" y="5443274"/>
            <a:ext cx="1485155" cy="636851"/>
          </a:xfrm>
          <a:prstGeom prst="line">
            <a:avLst/>
          </a:prstGeom>
          <a:ln w="38100">
            <a:solidFill>
              <a:srgbClr val="0118FA"/>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4F8FF6E-0233-861B-E7B5-2B7D3CB8B2D3}"/>
              </a:ext>
            </a:extLst>
          </p:cNvPr>
          <p:cNvSpPr txBox="1"/>
          <p:nvPr/>
        </p:nvSpPr>
        <p:spPr>
          <a:xfrm>
            <a:off x="7397529" y="3181453"/>
            <a:ext cx="1689758" cy="523220"/>
          </a:xfrm>
          <a:prstGeom prst="rect">
            <a:avLst/>
          </a:prstGeom>
          <a:ln w="28575">
            <a:solidFill>
              <a:srgbClr val="00B050"/>
            </a:solid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US" sz="1400" b="1" dirty="0"/>
              <a:t>Primary production</a:t>
            </a:r>
          </a:p>
          <a:p>
            <a:pPr algn="ctr"/>
            <a:r>
              <a:rPr lang="en-US" sz="1400" dirty="0"/>
              <a:t>50 Pg C yr</a:t>
            </a:r>
            <a:r>
              <a:rPr lang="en-US" sz="1400" baseline="30000" dirty="0"/>
              <a:t>-1</a:t>
            </a:r>
            <a:endParaRPr lang="en-US" sz="1400" dirty="0"/>
          </a:p>
        </p:txBody>
      </p:sp>
      <p:cxnSp>
        <p:nvCxnSpPr>
          <p:cNvPr id="41" name="Straight Connector 40">
            <a:extLst>
              <a:ext uri="{FF2B5EF4-FFF2-40B4-BE49-F238E27FC236}">
                <a16:creationId xmlns:a16="http://schemas.microsoft.com/office/drawing/2014/main" id="{F96EE620-4CE1-AB28-4145-B47CBD2A0696}"/>
              </a:ext>
            </a:extLst>
          </p:cNvPr>
          <p:cNvCxnSpPr>
            <a:cxnSpLocks/>
          </p:cNvCxnSpPr>
          <p:nvPr/>
        </p:nvCxnSpPr>
        <p:spPr>
          <a:xfrm>
            <a:off x="7067550" y="3916380"/>
            <a:ext cx="392601" cy="207024"/>
          </a:xfrm>
          <a:prstGeom prst="line">
            <a:avLst/>
          </a:prstGeom>
          <a:ln w="38100">
            <a:solidFill>
              <a:srgbClr val="0118FA"/>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8478E1A-41BA-80A1-BBF2-7ABA386C1181}"/>
              </a:ext>
            </a:extLst>
          </p:cNvPr>
          <p:cNvCxnSpPr>
            <a:cxnSpLocks/>
          </p:cNvCxnSpPr>
          <p:nvPr/>
        </p:nvCxnSpPr>
        <p:spPr>
          <a:xfrm flipV="1">
            <a:off x="7067550" y="4646624"/>
            <a:ext cx="392601" cy="584943"/>
          </a:xfrm>
          <a:prstGeom prst="line">
            <a:avLst/>
          </a:prstGeom>
          <a:ln w="38100">
            <a:solidFill>
              <a:srgbClr val="0118FA"/>
            </a:solidFill>
          </a:ln>
        </p:spPr>
        <p:style>
          <a:lnRef idx="2">
            <a:schemeClr val="accent1"/>
          </a:lnRef>
          <a:fillRef idx="0">
            <a:schemeClr val="accent1"/>
          </a:fillRef>
          <a:effectRef idx="1">
            <a:schemeClr val="accent1"/>
          </a:effectRef>
          <a:fontRef idx="minor">
            <a:schemeClr val="tx1"/>
          </a:fontRef>
        </p:style>
      </p:cxnSp>
      <p:grpSp>
        <p:nvGrpSpPr>
          <p:cNvPr id="63" name="Group 62">
            <a:extLst>
              <a:ext uri="{FF2B5EF4-FFF2-40B4-BE49-F238E27FC236}">
                <a16:creationId xmlns:a16="http://schemas.microsoft.com/office/drawing/2014/main" id="{DC0E72D3-D1D4-1030-5746-23111C1FB1AF}"/>
              </a:ext>
            </a:extLst>
          </p:cNvPr>
          <p:cNvGrpSpPr/>
          <p:nvPr/>
        </p:nvGrpSpPr>
        <p:grpSpPr>
          <a:xfrm>
            <a:off x="9463304" y="3916380"/>
            <a:ext cx="1282533" cy="1490493"/>
            <a:chOff x="9463304" y="3916380"/>
            <a:chExt cx="1282533" cy="1490493"/>
          </a:xfrm>
        </p:grpSpPr>
        <p:pic>
          <p:nvPicPr>
            <p:cNvPr id="52" name="Graphic 51" descr="Germ with solid fill">
              <a:extLst>
                <a:ext uri="{FF2B5EF4-FFF2-40B4-BE49-F238E27FC236}">
                  <a16:creationId xmlns:a16="http://schemas.microsoft.com/office/drawing/2014/main" id="{E8984ED4-37FA-D8D8-E754-84B609C9DD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63304" y="3916380"/>
              <a:ext cx="481979" cy="481979"/>
            </a:xfrm>
            <a:prstGeom prst="rect">
              <a:avLst/>
            </a:prstGeom>
          </p:spPr>
        </p:pic>
        <p:pic>
          <p:nvPicPr>
            <p:cNvPr id="53" name="Graphic 52" descr="Germ with solid fill">
              <a:extLst>
                <a:ext uri="{FF2B5EF4-FFF2-40B4-BE49-F238E27FC236}">
                  <a16:creationId xmlns:a16="http://schemas.microsoft.com/office/drawing/2014/main" id="{4CB49A82-2921-484A-27D2-9432A07EE4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81879" y="4924894"/>
              <a:ext cx="481979" cy="481979"/>
            </a:xfrm>
            <a:prstGeom prst="rect">
              <a:avLst/>
            </a:prstGeom>
          </p:spPr>
        </p:pic>
        <p:pic>
          <p:nvPicPr>
            <p:cNvPr id="55" name="Graphic 54" descr="Germ with solid fill">
              <a:extLst>
                <a:ext uri="{FF2B5EF4-FFF2-40B4-BE49-F238E27FC236}">
                  <a16:creationId xmlns:a16="http://schemas.microsoft.com/office/drawing/2014/main" id="{D1B618EA-4F88-6B17-D5E1-EFA8751A3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263858" y="4015531"/>
              <a:ext cx="481979" cy="481979"/>
            </a:xfrm>
            <a:prstGeom prst="rect">
              <a:avLst/>
            </a:prstGeom>
          </p:spPr>
        </p:pic>
        <p:pic>
          <p:nvPicPr>
            <p:cNvPr id="58" name="Graphic 57" descr="Competition with solid fill">
              <a:extLst>
                <a:ext uri="{FF2B5EF4-FFF2-40B4-BE49-F238E27FC236}">
                  <a16:creationId xmlns:a16="http://schemas.microsoft.com/office/drawing/2014/main" id="{EA233467-2023-718C-2DCE-AC3F3D56256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3911" y="4157637"/>
              <a:ext cx="457200" cy="457200"/>
            </a:xfrm>
            <a:prstGeom prst="rect">
              <a:avLst/>
            </a:prstGeom>
          </p:spPr>
        </p:pic>
        <p:pic>
          <p:nvPicPr>
            <p:cNvPr id="59" name="Graphic 58" descr="Competition with solid fill">
              <a:extLst>
                <a:ext uri="{FF2B5EF4-FFF2-40B4-BE49-F238E27FC236}">
                  <a16:creationId xmlns:a16="http://schemas.microsoft.com/office/drawing/2014/main" id="{05FE53ED-07F6-5AD9-3D48-F6AA4C93E3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92377" y="4650633"/>
              <a:ext cx="457200" cy="457200"/>
            </a:xfrm>
            <a:prstGeom prst="rect">
              <a:avLst/>
            </a:prstGeom>
          </p:spPr>
        </p:pic>
        <p:pic>
          <p:nvPicPr>
            <p:cNvPr id="60" name="Graphic 59" descr="Competition with solid fill">
              <a:extLst>
                <a:ext uri="{FF2B5EF4-FFF2-40B4-BE49-F238E27FC236}">
                  <a16:creationId xmlns:a16="http://schemas.microsoft.com/office/drawing/2014/main" id="{984928D3-42AC-BBDE-E2E3-5D22D957AC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238902" y="4745075"/>
              <a:ext cx="457200" cy="457200"/>
            </a:xfrm>
            <a:prstGeom prst="rect">
              <a:avLst/>
            </a:prstGeom>
          </p:spPr>
        </p:pic>
        <p:pic>
          <p:nvPicPr>
            <p:cNvPr id="62" name="Graphic 61" descr="Scorpion outline">
              <a:extLst>
                <a:ext uri="{FF2B5EF4-FFF2-40B4-BE49-F238E27FC236}">
                  <a16:creationId xmlns:a16="http://schemas.microsoft.com/office/drawing/2014/main" id="{F0CEB90D-622C-D248-0F1E-C048F79BFF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956041" y="4528597"/>
              <a:ext cx="457200" cy="457200"/>
            </a:xfrm>
            <a:prstGeom prst="rect">
              <a:avLst/>
            </a:prstGeom>
          </p:spPr>
        </p:pic>
      </p:grpSp>
      <p:cxnSp>
        <p:nvCxnSpPr>
          <p:cNvPr id="65" name="Elbow Connector 64">
            <a:extLst>
              <a:ext uri="{FF2B5EF4-FFF2-40B4-BE49-F238E27FC236}">
                <a16:creationId xmlns:a16="http://schemas.microsoft.com/office/drawing/2014/main" id="{96507B6C-2669-8F19-BE7A-87DEC0E95380}"/>
              </a:ext>
            </a:extLst>
          </p:cNvPr>
          <p:cNvCxnSpPr>
            <a:cxnSpLocks/>
            <a:stCxn id="37" idx="3"/>
          </p:cNvCxnSpPr>
          <p:nvPr/>
        </p:nvCxnSpPr>
        <p:spPr>
          <a:xfrm flipV="1">
            <a:off x="9087287" y="3012041"/>
            <a:ext cx="132522" cy="431022"/>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2" name="Elbow Connector 71">
            <a:extLst>
              <a:ext uri="{FF2B5EF4-FFF2-40B4-BE49-F238E27FC236}">
                <a16:creationId xmlns:a16="http://schemas.microsoft.com/office/drawing/2014/main" id="{56309681-D896-24EE-4706-5F2ACD6039E0}"/>
              </a:ext>
            </a:extLst>
          </p:cNvPr>
          <p:cNvCxnSpPr>
            <a:cxnSpLocks/>
            <a:stCxn id="48" idx="3"/>
          </p:cNvCxnSpPr>
          <p:nvPr/>
        </p:nvCxnSpPr>
        <p:spPr>
          <a:xfrm flipV="1">
            <a:off x="8918660" y="4384996"/>
            <a:ext cx="300104" cy="672848"/>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3A4EC4CB-3F0D-1D4C-3A7A-0F9784165554}"/>
              </a:ext>
            </a:extLst>
          </p:cNvPr>
          <p:cNvSpPr txBox="1"/>
          <p:nvPr/>
        </p:nvSpPr>
        <p:spPr>
          <a:xfrm>
            <a:off x="7680723" y="5475115"/>
            <a:ext cx="1149867" cy="523220"/>
          </a:xfrm>
          <a:prstGeom prst="rect">
            <a:avLst/>
          </a:prstGeom>
          <a:ln w="28575">
            <a:solidFill>
              <a:srgbClr val="FFC627"/>
            </a:solid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US" sz="1400" b="1" dirty="0"/>
              <a:t>Buried</a:t>
            </a:r>
          </a:p>
          <a:p>
            <a:pPr algn="ctr"/>
            <a:r>
              <a:rPr lang="en-US" sz="1400" dirty="0"/>
              <a:t>0.05 Pg C yr</a:t>
            </a:r>
            <a:r>
              <a:rPr lang="en-US" sz="1400" baseline="30000" dirty="0"/>
              <a:t>-1</a:t>
            </a:r>
            <a:endParaRPr lang="en-US" sz="1400" dirty="0"/>
          </a:p>
        </p:txBody>
      </p:sp>
      <p:sp>
        <p:nvSpPr>
          <p:cNvPr id="50" name="5-Point Star 49">
            <a:extLst>
              <a:ext uri="{FF2B5EF4-FFF2-40B4-BE49-F238E27FC236}">
                <a16:creationId xmlns:a16="http://schemas.microsoft.com/office/drawing/2014/main" id="{69D19164-D3CC-B6B3-C72E-D004BA58053C}"/>
              </a:ext>
            </a:extLst>
          </p:cNvPr>
          <p:cNvSpPr>
            <a:spLocks noChangeAspect="1"/>
          </p:cNvSpPr>
          <p:nvPr/>
        </p:nvSpPr>
        <p:spPr>
          <a:xfrm rot="20177774">
            <a:off x="7517336" y="5420979"/>
            <a:ext cx="255228" cy="225504"/>
          </a:xfrm>
          <a:prstGeom prst="star5">
            <a:avLst/>
          </a:prstGeom>
          <a:solidFill>
            <a:srgbClr val="FFC62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A1B6F5D9-66CE-721F-F569-048812548AB2}"/>
              </a:ext>
            </a:extLst>
          </p:cNvPr>
          <p:cNvSpPr txBox="1"/>
          <p:nvPr/>
        </p:nvSpPr>
        <p:spPr>
          <a:xfrm>
            <a:off x="7592655" y="4796234"/>
            <a:ext cx="1326005" cy="523220"/>
          </a:xfrm>
          <a:prstGeom prst="rect">
            <a:avLst/>
          </a:prstGeom>
          <a:ln w="28575">
            <a:solidFill>
              <a:srgbClr val="E9D27D"/>
            </a:solid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US" sz="1400" b="1" dirty="0"/>
              <a:t>At the seafloor</a:t>
            </a:r>
          </a:p>
          <a:p>
            <a:pPr algn="ctr"/>
            <a:r>
              <a:rPr lang="en-US" sz="1400" dirty="0"/>
              <a:t>0.5 Pg C yr</a:t>
            </a:r>
            <a:r>
              <a:rPr lang="en-US" sz="1400" baseline="30000" dirty="0"/>
              <a:t>-1</a:t>
            </a:r>
            <a:endParaRPr lang="en-US" sz="1400" dirty="0"/>
          </a:p>
        </p:txBody>
      </p:sp>
      <p:sp>
        <p:nvSpPr>
          <p:cNvPr id="40" name="TextBox 39">
            <a:extLst>
              <a:ext uri="{FF2B5EF4-FFF2-40B4-BE49-F238E27FC236}">
                <a16:creationId xmlns:a16="http://schemas.microsoft.com/office/drawing/2014/main" id="{DDE2D6BB-DF75-D899-4251-1FA49482886D}"/>
              </a:ext>
            </a:extLst>
          </p:cNvPr>
          <p:cNvSpPr txBox="1"/>
          <p:nvPr/>
        </p:nvSpPr>
        <p:spPr>
          <a:xfrm>
            <a:off x="7460151" y="4123404"/>
            <a:ext cx="1591013" cy="523220"/>
          </a:xfrm>
          <a:prstGeom prst="rect">
            <a:avLst/>
          </a:prstGeom>
          <a:ln w="28575">
            <a:solidFill>
              <a:srgbClr val="0118FA"/>
            </a:solidFill>
          </a:ln>
        </p:spPr>
        <p:style>
          <a:lnRef idx="2">
            <a:schemeClr val="accent6"/>
          </a:lnRef>
          <a:fillRef idx="1">
            <a:schemeClr val="lt1"/>
          </a:fillRef>
          <a:effectRef idx="0">
            <a:schemeClr val="accent6"/>
          </a:effectRef>
          <a:fontRef idx="minor">
            <a:schemeClr val="dk1"/>
          </a:fontRef>
        </p:style>
        <p:txBody>
          <a:bodyPr wrap="none" rtlCol="0" anchor="ctr">
            <a:spAutoFit/>
          </a:bodyPr>
          <a:lstStyle/>
          <a:p>
            <a:pPr algn="ctr"/>
            <a:r>
              <a:rPr lang="en-US" sz="1400" b="1" dirty="0"/>
              <a:t>Export production</a:t>
            </a:r>
          </a:p>
          <a:p>
            <a:pPr algn="ctr"/>
            <a:r>
              <a:rPr lang="en-US" sz="1400" dirty="0"/>
              <a:t>5 Pg C yr</a:t>
            </a:r>
            <a:r>
              <a:rPr lang="en-US" sz="1400" baseline="30000" dirty="0"/>
              <a:t>-1</a:t>
            </a:r>
            <a:endParaRPr lang="en-US" sz="1400" dirty="0"/>
          </a:p>
        </p:txBody>
      </p:sp>
      <p:sp>
        <p:nvSpPr>
          <p:cNvPr id="77" name="TextBox 76">
            <a:extLst>
              <a:ext uri="{FF2B5EF4-FFF2-40B4-BE49-F238E27FC236}">
                <a16:creationId xmlns:a16="http://schemas.microsoft.com/office/drawing/2014/main" id="{DDC57A5B-A7FE-BAE5-7F36-6AF7AB0A9587}"/>
              </a:ext>
            </a:extLst>
          </p:cNvPr>
          <p:cNvSpPr txBox="1"/>
          <p:nvPr/>
        </p:nvSpPr>
        <p:spPr>
          <a:xfrm>
            <a:off x="8973658" y="2657760"/>
            <a:ext cx="502766" cy="307777"/>
          </a:xfrm>
          <a:prstGeom prst="rect">
            <a:avLst/>
          </a:prstGeom>
          <a:noFill/>
        </p:spPr>
        <p:txBody>
          <a:bodyPr wrap="none" rtlCol="0">
            <a:spAutoFit/>
          </a:bodyPr>
          <a:lstStyle/>
          <a:p>
            <a:r>
              <a:rPr lang="en-US" sz="1400" dirty="0">
                <a:solidFill>
                  <a:schemeClr val="accent1"/>
                </a:solidFill>
              </a:rPr>
              <a:t>CO</a:t>
            </a:r>
            <a:r>
              <a:rPr lang="en-US" sz="1400" baseline="-25000" dirty="0">
                <a:solidFill>
                  <a:schemeClr val="accent1"/>
                </a:solidFill>
              </a:rPr>
              <a:t>2</a:t>
            </a:r>
            <a:endParaRPr lang="en-US" sz="1400" dirty="0">
              <a:solidFill>
                <a:schemeClr val="accent1"/>
              </a:solidFill>
            </a:endParaRPr>
          </a:p>
        </p:txBody>
      </p:sp>
      <p:cxnSp>
        <p:nvCxnSpPr>
          <p:cNvPr id="82" name="Elbow Connector 81">
            <a:extLst>
              <a:ext uri="{FF2B5EF4-FFF2-40B4-BE49-F238E27FC236}">
                <a16:creationId xmlns:a16="http://schemas.microsoft.com/office/drawing/2014/main" id="{798B86C6-38D7-9591-14B5-E42E4A5DB23F}"/>
              </a:ext>
            </a:extLst>
          </p:cNvPr>
          <p:cNvCxnSpPr>
            <a:cxnSpLocks/>
            <a:stCxn id="40" idx="3"/>
          </p:cNvCxnSpPr>
          <p:nvPr/>
        </p:nvCxnSpPr>
        <p:spPr>
          <a:xfrm flipV="1">
            <a:off x="9051164" y="3429000"/>
            <a:ext cx="171150" cy="956014"/>
          </a:xfrm>
          <a:prstGeom prst="bentConnector2">
            <a:avLst/>
          </a:prstGeom>
        </p:spPr>
        <p:style>
          <a:lnRef idx="2">
            <a:schemeClr val="accent1"/>
          </a:lnRef>
          <a:fillRef idx="0">
            <a:schemeClr val="accent1"/>
          </a:fillRef>
          <a:effectRef idx="1">
            <a:schemeClr val="accent1"/>
          </a:effectRef>
          <a:fontRef idx="minor">
            <a:schemeClr val="tx1"/>
          </a:fontRef>
        </p:style>
      </p:cxnSp>
      <p:pic>
        <p:nvPicPr>
          <p:cNvPr id="4" name="Content Placeholder 8" descr="A close-up of green plants under water&#10;&#10;Description automatically generated">
            <a:extLst>
              <a:ext uri="{FF2B5EF4-FFF2-40B4-BE49-F238E27FC236}">
                <a16:creationId xmlns:a16="http://schemas.microsoft.com/office/drawing/2014/main" id="{81538368-D9C3-906D-3403-A5FC22A97D1E}"/>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654330" y="2153430"/>
            <a:ext cx="5204882" cy="3903662"/>
          </a:xfrm>
          <a:prstGeom prst="rect">
            <a:avLst/>
          </a:prstGeom>
          <a:ln w="38100">
            <a:solidFill>
              <a:srgbClr val="00B050"/>
            </a:solidFill>
          </a:ln>
        </p:spPr>
      </p:pic>
      <p:cxnSp>
        <p:nvCxnSpPr>
          <p:cNvPr id="11" name="Straight Connector 10">
            <a:extLst>
              <a:ext uri="{FF2B5EF4-FFF2-40B4-BE49-F238E27FC236}">
                <a16:creationId xmlns:a16="http://schemas.microsoft.com/office/drawing/2014/main" id="{294888B0-3680-B24F-F4F9-81D3ED48D213}"/>
              </a:ext>
            </a:extLst>
          </p:cNvPr>
          <p:cNvCxnSpPr>
            <a:cxnSpLocks/>
          </p:cNvCxnSpPr>
          <p:nvPr/>
        </p:nvCxnSpPr>
        <p:spPr>
          <a:xfrm>
            <a:off x="5881385" y="2130397"/>
            <a:ext cx="1516144" cy="1051056"/>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742FF57-74FC-F582-32AA-1936467648E4}"/>
              </a:ext>
            </a:extLst>
          </p:cNvPr>
          <p:cNvCxnSpPr/>
          <p:nvPr/>
        </p:nvCxnSpPr>
        <p:spPr>
          <a:xfrm flipV="1">
            <a:off x="5881385" y="3704673"/>
            <a:ext cx="1516144" cy="2375452"/>
          </a:xfrm>
          <a:prstGeom prst="line">
            <a:avLst/>
          </a:prstGeom>
          <a:ln w="38100">
            <a:solidFill>
              <a:srgbClr val="00B05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26610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par>
                          <p:cTn id="14" fill="hold">
                            <p:stCondLst>
                              <p:cond delay="500"/>
                            </p:stCondLst>
                            <p:childTnLst>
                              <p:par>
                                <p:cTn id="15" presetID="9"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par>
                                <p:cTn id="21" presetID="9"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par>
                                <p:cTn id="27" presetID="9"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dissolve">
                                      <p:cBhvr>
                                        <p:cTn id="29" dur="500"/>
                                        <p:tgtEl>
                                          <p:spTgt spid="41"/>
                                        </p:tgtEl>
                                      </p:cBhvr>
                                    </p:animEffect>
                                  </p:childTnLst>
                                </p:cTn>
                              </p:par>
                              <p:par>
                                <p:cTn id="30" presetID="9" presetClass="entr" presetSubtype="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dissolve">
                                      <p:cBhvr>
                                        <p:cTn id="32" dur="500"/>
                                        <p:tgtEl>
                                          <p:spTgt spid="45"/>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dissolve">
                                      <p:cBhvr>
                                        <p:cTn id="35" dur="500"/>
                                        <p:tgtEl>
                                          <p:spTgt spid="40"/>
                                        </p:tgtEl>
                                      </p:cBhvr>
                                    </p:animEffect>
                                  </p:childTnLst>
                                </p:cTn>
                              </p:par>
                              <p:par>
                                <p:cTn id="36" presetID="9" presetClass="entr" presetSubtype="0" fill="hold" nodeType="with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dissolve">
                                      <p:cBhvr>
                                        <p:cTn id="38" dur="500"/>
                                        <p:tgtEl>
                                          <p:spTgt spid="63"/>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dissolve">
                                      <p:cBhvr>
                                        <p:cTn id="41" dur="500"/>
                                        <p:tgtEl>
                                          <p:spTgt spid="48"/>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dissolve">
                                      <p:cBhvr>
                                        <p:cTn id="44" dur="500"/>
                                        <p:tgtEl>
                                          <p:spTgt spid="4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dissolve">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Effect transition="in" filter="dissolve">
                                      <p:cBhvr>
                                        <p:cTn id="52" dur="500"/>
                                        <p:tgtEl>
                                          <p:spTgt spid="65"/>
                                        </p:tgtEl>
                                      </p:cBhvr>
                                    </p:animEffect>
                                  </p:childTnLst>
                                </p:cTn>
                              </p:par>
                              <p:par>
                                <p:cTn id="53" presetID="9" presetClass="entr" presetSubtype="0" fill="hold" nodeType="with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dissolve">
                                      <p:cBhvr>
                                        <p:cTn id="55" dur="500"/>
                                        <p:tgtEl>
                                          <p:spTgt spid="82"/>
                                        </p:tgtEl>
                                      </p:cBhvr>
                                    </p:animEffect>
                                  </p:childTnLst>
                                </p:cTn>
                              </p:par>
                              <p:par>
                                <p:cTn id="56" presetID="9" presetClass="entr" presetSubtype="0" fill="hold" nodeType="withEffect">
                                  <p:stCondLst>
                                    <p:cond delay="0"/>
                                  </p:stCondLst>
                                  <p:childTnLst>
                                    <p:set>
                                      <p:cBhvr>
                                        <p:cTn id="57" dur="1" fill="hold">
                                          <p:stCondLst>
                                            <p:cond delay="0"/>
                                          </p:stCondLst>
                                        </p:cTn>
                                        <p:tgtEl>
                                          <p:spTgt spid="72"/>
                                        </p:tgtEl>
                                        <p:attrNameLst>
                                          <p:attrName>style.visibility</p:attrName>
                                        </p:attrNameLst>
                                      </p:cBhvr>
                                      <p:to>
                                        <p:strVal val="visible"/>
                                      </p:to>
                                    </p:set>
                                    <p:animEffect transition="in" filter="dissolve">
                                      <p:cBhvr>
                                        <p:cTn id="58" dur="500"/>
                                        <p:tgtEl>
                                          <p:spTgt spid="72"/>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dissolve">
                                      <p:cBhvr>
                                        <p:cTn id="61"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9" grpId="0" animBg="1"/>
      <p:bldP spid="50" grpId="0" animBg="1"/>
      <p:bldP spid="48" grpId="0" animBg="1"/>
      <p:bldP spid="40" grpId="0" animBg="1"/>
      <p:bldP spid="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err="1"/>
              <a:t>Dielectrophoresis</a:t>
            </a:r>
            <a:r>
              <a:rPr lang="en-US" dirty="0"/>
              <a:t> (DEP)</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Introduction</a:t>
            </a:r>
            <a:r>
              <a:rPr lang="en-US" sz="1100" b="1" dirty="0">
                <a:latin typeface="Aptos"/>
              </a:rPr>
              <a:t> </a:t>
            </a:r>
            <a:r>
              <a:rPr lang="en-US" sz="1100" b="1" dirty="0">
                <a:latin typeface="Walbaum Display"/>
              </a:rPr>
              <a:t>|</a:t>
            </a:r>
            <a:r>
              <a:rPr lang="en-US" sz="1100" b="1" dirty="0"/>
              <a:t> </a:t>
            </a:r>
            <a:r>
              <a:rPr lang="en-US" sz="1100" dirty="0"/>
              <a:t>Overview</a:t>
            </a:r>
            <a:r>
              <a:rPr lang="en-US" sz="1100" b="1" dirty="0">
                <a:latin typeface="Aptos"/>
              </a:rPr>
              <a:t> </a:t>
            </a:r>
            <a:r>
              <a:rPr lang="en-US" sz="1100" b="1" dirty="0">
                <a:latin typeface="Aptos"/>
                <a:ea typeface="+mn-lt"/>
                <a:cs typeface="+mn-lt"/>
              </a:rPr>
              <a:t>→</a:t>
            </a:r>
            <a:r>
              <a:rPr lang="en-US" sz="1100" dirty="0">
                <a:latin typeface="Aptos"/>
                <a:ea typeface="+mn-lt"/>
                <a:cs typeface="+mn-lt"/>
              </a:rPr>
              <a:t> </a:t>
            </a:r>
            <a:r>
              <a:rPr lang="en-US" sz="1100" dirty="0">
                <a:latin typeface="Aptos Light"/>
                <a:ea typeface="+mn-lt"/>
                <a:cs typeface="+mn-lt"/>
              </a:rPr>
              <a:t>marine Carbon Burial </a:t>
            </a:r>
            <a:r>
              <a:rPr lang="en-US" sz="1100" b="1" dirty="0">
                <a:latin typeface="Aptos"/>
                <a:ea typeface="+mn-lt"/>
                <a:cs typeface="+mn-lt"/>
              </a:rPr>
              <a:t>→</a:t>
            </a:r>
            <a:r>
              <a:rPr lang="en-US" sz="1100" dirty="0">
                <a:latin typeface="Aptos Light"/>
                <a:ea typeface="+mn-lt"/>
                <a:cs typeface="+mn-lt"/>
              </a:rPr>
              <a:t> </a:t>
            </a:r>
            <a:r>
              <a:rPr lang="en-US" sz="1100" b="1" dirty="0" err="1">
                <a:latin typeface="Aptos" panose="020B0004020202020204" pitchFamily="34" charset="0"/>
                <a:ea typeface="+mn-lt"/>
                <a:cs typeface="+mn-lt"/>
              </a:rPr>
              <a:t>Dielectrophoresis</a:t>
            </a:r>
            <a:endParaRPr lang="en-US" sz="1100" b="1" dirty="0">
              <a:latin typeface="Aptos" panose="020B0004020202020204" pitchFamily="34" charset="0"/>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4</a:t>
            </a:fld>
            <a:endParaRPr lang="en-US"/>
          </a:p>
        </p:txBody>
      </p:sp>
      <p:sp>
        <p:nvSpPr>
          <p:cNvPr id="9" name="TextBox 8">
            <a:extLst>
              <a:ext uri="{FF2B5EF4-FFF2-40B4-BE49-F238E27FC236}">
                <a16:creationId xmlns:a16="http://schemas.microsoft.com/office/drawing/2014/main" id="{57387C16-74AB-1366-4959-7FC7E629B3F6}"/>
              </a:ext>
            </a:extLst>
          </p:cNvPr>
          <p:cNvSpPr txBox="1"/>
          <p:nvPr/>
        </p:nvSpPr>
        <p:spPr>
          <a:xfrm>
            <a:off x="1974576" y="5113294"/>
            <a:ext cx="3182281" cy="246221"/>
          </a:xfrm>
          <a:prstGeom prst="rect">
            <a:avLst/>
          </a:prstGeom>
          <a:noFill/>
        </p:spPr>
        <p:txBody>
          <a:bodyPr wrap="none" rtlCol="0">
            <a:spAutoFit/>
          </a:bodyPr>
          <a:lstStyle/>
          <a:p>
            <a:r>
              <a:rPr lang="en-US" sz="1000" dirty="0"/>
              <a:t>Adapted from animation provided by A. K. M. F. K. Rasel.</a:t>
            </a:r>
          </a:p>
        </p:txBody>
      </p:sp>
      <p:grpSp>
        <p:nvGrpSpPr>
          <p:cNvPr id="10" name="Group 9">
            <a:extLst>
              <a:ext uri="{FF2B5EF4-FFF2-40B4-BE49-F238E27FC236}">
                <a16:creationId xmlns:a16="http://schemas.microsoft.com/office/drawing/2014/main" id="{1D3EE2B7-B58F-EB91-836C-A5A75F8A96E0}"/>
              </a:ext>
            </a:extLst>
          </p:cNvPr>
          <p:cNvGrpSpPr/>
          <p:nvPr/>
        </p:nvGrpSpPr>
        <p:grpSpPr>
          <a:xfrm>
            <a:off x="1974576" y="2448592"/>
            <a:ext cx="8242847" cy="1960816"/>
            <a:chOff x="1909245" y="3640995"/>
            <a:chExt cx="8242847" cy="1960816"/>
          </a:xfrm>
        </p:grpSpPr>
        <p:sp>
          <p:nvSpPr>
            <p:cNvPr id="11" name="Rectangle 10">
              <a:extLst>
                <a:ext uri="{FF2B5EF4-FFF2-40B4-BE49-F238E27FC236}">
                  <a16:creationId xmlns:a16="http://schemas.microsoft.com/office/drawing/2014/main" id="{3DB6D83D-2DF6-1C86-0A42-F27D3DFF4EB9}"/>
                </a:ext>
              </a:extLst>
            </p:cNvPr>
            <p:cNvSpPr/>
            <p:nvPr/>
          </p:nvSpPr>
          <p:spPr>
            <a:xfrm>
              <a:off x="1909245" y="3640995"/>
              <a:ext cx="8242847" cy="1960816"/>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82C0FB8F-F82F-72A9-158A-EB2371070AB9}"/>
                </a:ext>
              </a:extLst>
            </p:cNvPr>
            <p:cNvGrpSpPr/>
            <p:nvPr/>
          </p:nvGrpSpPr>
          <p:grpSpPr>
            <a:xfrm>
              <a:off x="3731038" y="3640995"/>
              <a:ext cx="4599373" cy="1955213"/>
              <a:chOff x="3731038" y="3640995"/>
              <a:chExt cx="4599373" cy="1955213"/>
            </a:xfrm>
          </p:grpSpPr>
          <p:sp>
            <p:nvSpPr>
              <p:cNvPr id="14" name="Isosceles Triangle 33">
                <a:extLst>
                  <a:ext uri="{FF2B5EF4-FFF2-40B4-BE49-F238E27FC236}">
                    <a16:creationId xmlns:a16="http://schemas.microsoft.com/office/drawing/2014/main" id="{44EEDD48-D78B-6E4A-D081-1DF562D4E337}"/>
                  </a:ext>
                </a:extLst>
              </p:cNvPr>
              <p:cNvSpPr/>
              <p:nvPr/>
            </p:nvSpPr>
            <p:spPr>
              <a:xfrm rot="10800000">
                <a:off x="7416011" y="3645933"/>
                <a:ext cx="914400" cy="917674"/>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34">
                <a:extLst>
                  <a:ext uri="{FF2B5EF4-FFF2-40B4-BE49-F238E27FC236}">
                    <a16:creationId xmlns:a16="http://schemas.microsoft.com/office/drawing/2014/main" id="{98680D5F-3124-C8D6-C889-86378F7CFAF0}"/>
                  </a:ext>
                </a:extLst>
              </p:cNvPr>
              <p:cNvSpPr/>
              <p:nvPr/>
            </p:nvSpPr>
            <p:spPr>
              <a:xfrm rot="10800000">
                <a:off x="6474606" y="3645933"/>
                <a:ext cx="914400" cy="791248"/>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35">
                <a:extLst>
                  <a:ext uri="{FF2B5EF4-FFF2-40B4-BE49-F238E27FC236}">
                    <a16:creationId xmlns:a16="http://schemas.microsoft.com/office/drawing/2014/main" id="{59CED442-04A6-8C9F-4912-40FF1C3A13BA}"/>
                  </a:ext>
                </a:extLst>
              </p:cNvPr>
              <p:cNvSpPr/>
              <p:nvPr/>
            </p:nvSpPr>
            <p:spPr>
              <a:xfrm>
                <a:off x="3731038" y="5109691"/>
                <a:ext cx="914400" cy="481578"/>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36">
                <a:extLst>
                  <a:ext uri="{FF2B5EF4-FFF2-40B4-BE49-F238E27FC236}">
                    <a16:creationId xmlns:a16="http://schemas.microsoft.com/office/drawing/2014/main" id="{F1A957BB-795D-4DDB-C8E8-2EBCFFB8A880}"/>
                  </a:ext>
                </a:extLst>
              </p:cNvPr>
              <p:cNvSpPr/>
              <p:nvPr/>
            </p:nvSpPr>
            <p:spPr>
              <a:xfrm>
                <a:off x="4645438" y="5005343"/>
                <a:ext cx="914400" cy="585926"/>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37">
                <a:extLst>
                  <a:ext uri="{FF2B5EF4-FFF2-40B4-BE49-F238E27FC236}">
                    <a16:creationId xmlns:a16="http://schemas.microsoft.com/office/drawing/2014/main" id="{E6B5B2D1-1547-5739-BC73-29C846E16F07}"/>
                  </a:ext>
                </a:extLst>
              </p:cNvPr>
              <p:cNvSpPr/>
              <p:nvPr/>
            </p:nvSpPr>
            <p:spPr>
              <a:xfrm>
                <a:off x="5532835" y="4894640"/>
                <a:ext cx="914400" cy="701568"/>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38">
                <a:extLst>
                  <a:ext uri="{FF2B5EF4-FFF2-40B4-BE49-F238E27FC236}">
                    <a16:creationId xmlns:a16="http://schemas.microsoft.com/office/drawing/2014/main" id="{A5AFA51E-ADFE-23FD-00A5-64AA1AC02B3E}"/>
                  </a:ext>
                </a:extLst>
              </p:cNvPr>
              <p:cNvSpPr/>
              <p:nvPr/>
            </p:nvSpPr>
            <p:spPr>
              <a:xfrm>
                <a:off x="6447234" y="4795086"/>
                <a:ext cx="941771" cy="801122"/>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Isosceles Triangle 39">
                <a:extLst>
                  <a:ext uri="{FF2B5EF4-FFF2-40B4-BE49-F238E27FC236}">
                    <a16:creationId xmlns:a16="http://schemas.microsoft.com/office/drawing/2014/main" id="{6D171CD2-3D3F-1280-AA01-FD3F368E9A23}"/>
                  </a:ext>
                </a:extLst>
              </p:cNvPr>
              <p:cNvSpPr/>
              <p:nvPr/>
            </p:nvSpPr>
            <p:spPr>
              <a:xfrm rot="10800000">
                <a:off x="5557242" y="3643560"/>
                <a:ext cx="914400" cy="690269"/>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40">
                <a:extLst>
                  <a:ext uri="{FF2B5EF4-FFF2-40B4-BE49-F238E27FC236}">
                    <a16:creationId xmlns:a16="http://schemas.microsoft.com/office/drawing/2014/main" id="{8394C0CF-8024-9E4A-33A6-DCE073A8A372}"/>
                  </a:ext>
                </a:extLst>
              </p:cNvPr>
              <p:cNvSpPr/>
              <p:nvPr/>
            </p:nvSpPr>
            <p:spPr>
              <a:xfrm rot="10800000">
                <a:off x="4666058" y="3645934"/>
                <a:ext cx="914400" cy="585925"/>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41">
                <a:extLst>
                  <a:ext uri="{FF2B5EF4-FFF2-40B4-BE49-F238E27FC236}">
                    <a16:creationId xmlns:a16="http://schemas.microsoft.com/office/drawing/2014/main" id="{8F2DB4CE-3B97-1AB0-A5BB-61E9C00BAE39}"/>
                  </a:ext>
                </a:extLst>
              </p:cNvPr>
              <p:cNvSpPr/>
              <p:nvPr/>
            </p:nvSpPr>
            <p:spPr>
              <a:xfrm rot="10800000">
                <a:off x="3748694" y="3640995"/>
                <a:ext cx="914400" cy="495685"/>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42">
                <a:extLst>
                  <a:ext uri="{FF2B5EF4-FFF2-40B4-BE49-F238E27FC236}">
                    <a16:creationId xmlns:a16="http://schemas.microsoft.com/office/drawing/2014/main" id="{3FA9EF25-7D3C-B90C-5152-5953ABA9C4B2}"/>
                  </a:ext>
                </a:extLst>
              </p:cNvPr>
              <p:cNvSpPr/>
              <p:nvPr/>
            </p:nvSpPr>
            <p:spPr>
              <a:xfrm>
                <a:off x="7415641" y="4678534"/>
                <a:ext cx="914400" cy="917674"/>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4" name="Content Placeholder 9" descr="Add">
            <a:extLst>
              <a:ext uri="{FF2B5EF4-FFF2-40B4-BE49-F238E27FC236}">
                <a16:creationId xmlns:a16="http://schemas.microsoft.com/office/drawing/2014/main" id="{1704A097-867F-786A-9ACB-A81B54202D06}"/>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3188" y="2970384"/>
            <a:ext cx="914400" cy="914400"/>
          </a:xfrm>
        </p:spPr>
      </p:pic>
      <p:sp>
        <p:nvSpPr>
          <p:cNvPr id="25" name="Rectangle 24">
            <a:extLst>
              <a:ext uri="{FF2B5EF4-FFF2-40B4-BE49-F238E27FC236}">
                <a16:creationId xmlns:a16="http://schemas.microsoft.com/office/drawing/2014/main" id="{80967C16-83B8-75FF-ABC8-AFCA132DE08B}"/>
              </a:ext>
            </a:extLst>
          </p:cNvPr>
          <p:cNvSpPr/>
          <p:nvPr/>
        </p:nvSpPr>
        <p:spPr>
          <a:xfrm>
            <a:off x="10304411" y="3396186"/>
            <a:ext cx="755487" cy="627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6030C2BC-D3D8-35B8-267F-2FD71997E3C8}"/>
              </a:ext>
            </a:extLst>
          </p:cNvPr>
          <p:cNvSpPr/>
          <p:nvPr/>
        </p:nvSpPr>
        <p:spPr>
          <a:xfrm>
            <a:off x="3265867" y="4493543"/>
            <a:ext cx="5578998" cy="146493"/>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C63CE83-41FE-0903-45AA-9C044001FFEE}"/>
              </a:ext>
            </a:extLst>
          </p:cNvPr>
          <p:cNvSpPr txBox="1"/>
          <p:nvPr/>
        </p:nvSpPr>
        <p:spPr>
          <a:xfrm>
            <a:off x="3814025" y="4676002"/>
            <a:ext cx="4761240" cy="523220"/>
          </a:xfrm>
          <a:prstGeom prst="rect">
            <a:avLst/>
          </a:prstGeom>
          <a:noFill/>
        </p:spPr>
        <p:txBody>
          <a:bodyPr wrap="none" rtlCol="0">
            <a:spAutoFit/>
          </a:bodyPr>
          <a:lstStyle/>
          <a:p>
            <a:r>
              <a:rPr lang="en-US" sz="2800" b="1" dirty="0">
                <a:solidFill>
                  <a:schemeClr val="bg1">
                    <a:lumMod val="75000"/>
                  </a:schemeClr>
                </a:solidFill>
              </a:rPr>
              <a:t>Direction of electrokinetic flow</a:t>
            </a:r>
          </a:p>
        </p:txBody>
      </p:sp>
      <p:sp>
        <p:nvSpPr>
          <p:cNvPr id="28" name="Oval 27">
            <a:extLst>
              <a:ext uri="{FF2B5EF4-FFF2-40B4-BE49-F238E27FC236}">
                <a16:creationId xmlns:a16="http://schemas.microsoft.com/office/drawing/2014/main" id="{61CA6BE6-29FD-9585-1505-3D9876D03283}"/>
              </a:ext>
            </a:extLst>
          </p:cNvPr>
          <p:cNvSpPr>
            <a:spLocks noChangeAspect="1"/>
          </p:cNvSpPr>
          <p:nvPr/>
        </p:nvSpPr>
        <p:spPr>
          <a:xfrm>
            <a:off x="2378145" y="3126740"/>
            <a:ext cx="102119" cy="97928"/>
          </a:xfrm>
          <a:prstGeom prst="ellipse">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EA177A6-A920-9596-8485-D44B42E7C628}"/>
              </a:ext>
            </a:extLst>
          </p:cNvPr>
          <p:cNvSpPr>
            <a:spLocks noChangeAspect="1"/>
          </p:cNvSpPr>
          <p:nvPr/>
        </p:nvSpPr>
        <p:spPr>
          <a:xfrm>
            <a:off x="2382846" y="2843947"/>
            <a:ext cx="102119" cy="97928"/>
          </a:xfrm>
          <a:prstGeom prst="ellipse">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83C0B04-3A42-AC19-35CC-2CAB469C1A28}"/>
              </a:ext>
            </a:extLst>
          </p:cNvPr>
          <p:cNvSpPr>
            <a:spLocks noChangeAspect="1"/>
          </p:cNvSpPr>
          <p:nvPr/>
        </p:nvSpPr>
        <p:spPr>
          <a:xfrm>
            <a:off x="2393795" y="3616854"/>
            <a:ext cx="102119" cy="97928"/>
          </a:xfrm>
          <a:prstGeom prst="rect">
            <a:avLst/>
          </a:prstGeom>
          <a:solidFill>
            <a:srgbClr val="92D050"/>
          </a:solidFill>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78CAB66-221F-32B2-65EF-9696393A555C}"/>
              </a:ext>
            </a:extLst>
          </p:cNvPr>
          <p:cNvSpPr>
            <a:spLocks noChangeAspect="1"/>
          </p:cNvSpPr>
          <p:nvPr/>
        </p:nvSpPr>
        <p:spPr>
          <a:xfrm>
            <a:off x="2280727" y="3409533"/>
            <a:ext cx="102119" cy="97928"/>
          </a:xfrm>
          <a:prstGeom prst="rect">
            <a:avLst/>
          </a:prstGeom>
          <a:solidFill>
            <a:srgbClr val="92D050"/>
          </a:solidFill>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B8314B74-4881-7083-7DDD-9E8D4B8D2985}"/>
              </a:ext>
            </a:extLst>
          </p:cNvPr>
          <p:cNvSpPr>
            <a:spLocks noChangeAspect="1"/>
          </p:cNvSpPr>
          <p:nvPr/>
        </p:nvSpPr>
        <p:spPr>
          <a:xfrm>
            <a:off x="2608766" y="2851008"/>
            <a:ext cx="92319" cy="93270"/>
          </a:xfrm>
          <a:prstGeom prst="triangle">
            <a:avLst/>
          </a:prstGeom>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CCD5D09C-7E79-5F4C-C395-79294A1802AA}"/>
              </a:ext>
            </a:extLst>
          </p:cNvPr>
          <p:cNvSpPr>
            <a:spLocks noChangeAspect="1"/>
          </p:cNvSpPr>
          <p:nvPr/>
        </p:nvSpPr>
        <p:spPr>
          <a:xfrm>
            <a:off x="2688916" y="3048203"/>
            <a:ext cx="98134" cy="99145"/>
          </a:xfrm>
          <a:prstGeom prst="triangle">
            <a:avLst/>
          </a:prstGeom>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A442904-FC08-BAB8-C6CB-67911594EF80}"/>
              </a:ext>
            </a:extLst>
          </p:cNvPr>
          <p:cNvSpPr>
            <a:spLocks noChangeAspect="1"/>
          </p:cNvSpPr>
          <p:nvPr/>
        </p:nvSpPr>
        <p:spPr>
          <a:xfrm>
            <a:off x="2546195" y="3769254"/>
            <a:ext cx="102119" cy="97928"/>
          </a:xfrm>
          <a:prstGeom prst="rect">
            <a:avLst/>
          </a:prstGeom>
          <a:solidFill>
            <a:srgbClr val="92D050"/>
          </a:solidFill>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A5D6EF6-1CCF-9ADC-5F63-5F2DE3533AEB}"/>
              </a:ext>
            </a:extLst>
          </p:cNvPr>
          <p:cNvSpPr>
            <a:spLocks noChangeAspect="1"/>
          </p:cNvSpPr>
          <p:nvPr/>
        </p:nvSpPr>
        <p:spPr>
          <a:xfrm>
            <a:off x="2501430" y="3470573"/>
            <a:ext cx="102119" cy="97928"/>
          </a:xfrm>
          <a:prstGeom prst="rect">
            <a:avLst/>
          </a:prstGeom>
          <a:solidFill>
            <a:srgbClr val="92D050"/>
          </a:solidFill>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27E6827-5E72-0BF1-5B83-1B6FADF586E2}"/>
              </a:ext>
            </a:extLst>
          </p:cNvPr>
          <p:cNvSpPr>
            <a:spLocks noChangeAspect="1"/>
          </p:cNvSpPr>
          <p:nvPr/>
        </p:nvSpPr>
        <p:spPr>
          <a:xfrm>
            <a:off x="2582902" y="3645054"/>
            <a:ext cx="102119" cy="97928"/>
          </a:xfrm>
          <a:prstGeom prst="rect">
            <a:avLst/>
          </a:prstGeom>
          <a:solidFill>
            <a:srgbClr val="92D050"/>
          </a:solidFill>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196A8CD-36EE-CDBC-6740-0730ED13B40D}"/>
              </a:ext>
            </a:extLst>
          </p:cNvPr>
          <p:cNvSpPr>
            <a:spLocks noChangeAspect="1"/>
          </p:cNvSpPr>
          <p:nvPr/>
        </p:nvSpPr>
        <p:spPr>
          <a:xfrm>
            <a:off x="2722972" y="3450327"/>
            <a:ext cx="102119" cy="97928"/>
          </a:xfrm>
          <a:prstGeom prst="rect">
            <a:avLst/>
          </a:prstGeom>
          <a:solidFill>
            <a:srgbClr val="92D050"/>
          </a:solidFill>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C04652B-4CE9-0604-77C7-82C6654BD776}"/>
              </a:ext>
            </a:extLst>
          </p:cNvPr>
          <p:cNvSpPr>
            <a:spLocks noChangeAspect="1"/>
          </p:cNvSpPr>
          <p:nvPr/>
        </p:nvSpPr>
        <p:spPr>
          <a:xfrm>
            <a:off x="2530545" y="3279140"/>
            <a:ext cx="102119" cy="97928"/>
          </a:xfrm>
          <a:prstGeom prst="ellipse">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F8F9300D-468A-4924-CD5D-4530F32C96B7}"/>
              </a:ext>
            </a:extLst>
          </p:cNvPr>
          <p:cNvSpPr>
            <a:spLocks noChangeAspect="1"/>
          </p:cNvSpPr>
          <p:nvPr/>
        </p:nvSpPr>
        <p:spPr>
          <a:xfrm>
            <a:off x="2696309" y="3279140"/>
            <a:ext cx="102119" cy="97928"/>
          </a:xfrm>
          <a:prstGeom prst="ellipse">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63905CD-6EF3-0B41-BFB1-0EC3F491528B}"/>
              </a:ext>
            </a:extLst>
          </p:cNvPr>
          <p:cNvSpPr>
            <a:spLocks noChangeAspect="1"/>
          </p:cNvSpPr>
          <p:nvPr/>
        </p:nvSpPr>
        <p:spPr>
          <a:xfrm>
            <a:off x="2178608" y="3241852"/>
            <a:ext cx="102119" cy="97928"/>
          </a:xfrm>
          <a:prstGeom prst="ellipse">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1A3575FD-B8CE-E342-738F-B3BA67DEEE68}"/>
              </a:ext>
            </a:extLst>
          </p:cNvPr>
          <p:cNvSpPr>
            <a:spLocks noChangeAspect="1"/>
          </p:cNvSpPr>
          <p:nvPr/>
        </p:nvSpPr>
        <p:spPr>
          <a:xfrm>
            <a:off x="2166915" y="3540738"/>
            <a:ext cx="102119" cy="97928"/>
          </a:xfrm>
          <a:prstGeom prst="ellipse">
            <a:avLst/>
          </a:prstGeom>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9060FBA6-E291-544C-43F2-5D14B63FE901}"/>
              </a:ext>
            </a:extLst>
          </p:cNvPr>
          <p:cNvSpPr>
            <a:spLocks noChangeAspect="1"/>
          </p:cNvSpPr>
          <p:nvPr/>
        </p:nvSpPr>
        <p:spPr>
          <a:xfrm>
            <a:off x="2841316" y="3200603"/>
            <a:ext cx="98134" cy="99145"/>
          </a:xfrm>
          <a:prstGeom prst="triangle">
            <a:avLst/>
          </a:prstGeom>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457B4DF9-3E1F-6BFE-73A6-C343F8060F5D}"/>
              </a:ext>
            </a:extLst>
          </p:cNvPr>
          <p:cNvSpPr>
            <a:spLocks noChangeAspect="1"/>
          </p:cNvSpPr>
          <p:nvPr/>
        </p:nvSpPr>
        <p:spPr>
          <a:xfrm>
            <a:off x="2261638" y="3028991"/>
            <a:ext cx="98134" cy="99145"/>
          </a:xfrm>
          <a:prstGeom prst="triangle">
            <a:avLst/>
          </a:prstGeom>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9D7ADC03-677A-0709-617A-2BA2D51941D5}"/>
              </a:ext>
            </a:extLst>
          </p:cNvPr>
          <p:cNvSpPr>
            <a:spLocks noChangeAspect="1"/>
          </p:cNvSpPr>
          <p:nvPr/>
        </p:nvSpPr>
        <p:spPr>
          <a:xfrm>
            <a:off x="2819518" y="3562868"/>
            <a:ext cx="98134" cy="99145"/>
          </a:xfrm>
          <a:prstGeom prst="triangle">
            <a:avLst/>
          </a:prstGeom>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046A33E7-DF7A-2791-5FBA-241C6096B653}"/>
              </a:ext>
            </a:extLst>
          </p:cNvPr>
          <p:cNvSpPr>
            <a:spLocks noChangeAspect="1"/>
          </p:cNvSpPr>
          <p:nvPr/>
        </p:nvSpPr>
        <p:spPr>
          <a:xfrm>
            <a:off x="2485437" y="3009492"/>
            <a:ext cx="98134" cy="99145"/>
          </a:xfrm>
          <a:prstGeom prst="triangle">
            <a:avLst/>
          </a:prstGeom>
          <a:ln w="9525"/>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4280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0 0 L 0.49518 0.08611 " pathEditMode="relative" ptsTypes="AA">
                                      <p:cBhvr>
                                        <p:cTn id="12" dur="3000" fill="hold"/>
                                        <p:tgtEl>
                                          <p:spTgt spid="29"/>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5095 0.04051 " pathEditMode="relative" ptsTypes="AA">
                                      <p:cBhvr>
                                        <p:cTn id="14" dur="3000" fill="hold"/>
                                        <p:tgtEl>
                                          <p:spTgt spid="2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54114 0.02269 " pathEditMode="relative" ptsTypes="AA">
                                      <p:cBhvr>
                                        <p:cTn id="16" dur="3000" fill="hold"/>
                                        <p:tgtEl>
                                          <p:spTgt spid="42"/>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49805 0.01667 " pathEditMode="relative" ptsTypes="AA">
                                      <p:cBhvr>
                                        <p:cTn id="18" dur="3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52044 0.02315 " pathEditMode="relative" ptsTypes="AA">
                                      <p:cBhvr>
                                        <p:cTn id="20" dur="3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55078 -0.03009 " pathEditMode="relative" ptsTypes="AA">
                                      <p:cBhvr>
                                        <p:cTn id="22" dur="3000" fill="hold"/>
                                        <p:tgtEl>
                                          <p:spTgt spid="43"/>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46705 -0.0162 " pathEditMode="relative" ptsTypes="AA">
                                      <p:cBhvr>
                                        <p:cTn id="24" dur="3000" fill="hold"/>
                                        <p:tgtEl>
                                          <p:spTgt spid="39"/>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 0 L 0.5677 -0.00718 " pathEditMode="relative" ptsTypes="AA">
                                      <p:cBhvr>
                                        <p:cTn id="26" dur="3000" fill="hold"/>
                                        <p:tgtEl>
                                          <p:spTgt spid="33"/>
                                        </p:tgtEl>
                                        <p:attrNameLst>
                                          <p:attrName>ppt_x</p:attrName>
                                          <p:attrName>ppt_y</p:attrName>
                                        </p:attrNameLst>
                                      </p:cBhvr>
                                    </p:animMotion>
                                  </p:childTnLst>
                                </p:cTn>
                              </p:par>
                              <p:par>
                                <p:cTn id="27" presetID="0" presetClass="path" presetSubtype="0" accel="50000" decel="50000" fill="hold" grpId="0" nodeType="withEffect">
                                  <p:stCondLst>
                                    <p:cond delay="0"/>
                                  </p:stCondLst>
                                  <p:childTnLst>
                                    <p:animMotion origin="layout" path="M 0 0 L 0.54492 -0.04746 " pathEditMode="relative" ptsTypes="AA">
                                      <p:cBhvr>
                                        <p:cTn id="28" dur="3000" fill="hold"/>
                                        <p:tgtEl>
                                          <p:spTgt spid="32"/>
                                        </p:tgtEl>
                                        <p:attrNameLst>
                                          <p:attrName>ppt_x</p:attrName>
                                          <p:attrName>ppt_y</p:attrName>
                                        </p:attrNameLst>
                                      </p:cBhvr>
                                    </p:animMotion>
                                  </p:childTnLst>
                                </p:cTn>
                              </p:par>
                              <p:par>
                                <p:cTn id="29" presetID="0" presetClass="path" presetSubtype="0" accel="50000" decel="50000" fill="hold" grpId="0" nodeType="withEffect">
                                  <p:stCondLst>
                                    <p:cond delay="0"/>
                                  </p:stCondLst>
                                  <p:childTnLst>
                                    <p:animMotion origin="layout" path="M 0 0 L 0.49727 -0.06852 " pathEditMode="relative" ptsTypes="AA">
                                      <p:cBhvr>
                                        <p:cTn id="30" dur="3000" fill="hold"/>
                                        <p:tgtEl>
                                          <p:spTgt spid="36"/>
                                        </p:tgtEl>
                                        <p:attrNameLst>
                                          <p:attrName>ppt_x</p:attrName>
                                          <p:attrName>ppt_y</p:attrName>
                                        </p:attrNameLst>
                                      </p:cBhvr>
                                    </p:animMotion>
                                  </p:childTnLst>
                                </p:cTn>
                              </p:par>
                              <p:par>
                                <p:cTn id="31" presetID="0" presetClass="path" presetSubtype="0" accel="50000" decel="50000" fill="hold" grpId="0" nodeType="withEffect">
                                  <p:stCondLst>
                                    <p:cond delay="0"/>
                                  </p:stCondLst>
                                  <p:childTnLst>
                                    <p:animMotion origin="layout" path="M 5E-6 -4.44444E-6 L 0.46941 -0.01018 " pathEditMode="relative" rAng="0" ptsTypes="AA">
                                      <p:cBhvr>
                                        <p:cTn id="32" dur="3000" fill="hold"/>
                                        <p:tgtEl>
                                          <p:spTgt spid="37"/>
                                        </p:tgtEl>
                                        <p:attrNameLst>
                                          <p:attrName>ppt_x</p:attrName>
                                          <p:attrName>ppt_y</p:attrName>
                                        </p:attrNameLst>
                                      </p:cBhvr>
                                      <p:rCtr x="23464" y="-509"/>
                                    </p:animMotion>
                                  </p:childTnLst>
                                </p:cTn>
                              </p:par>
                              <p:par>
                                <p:cTn id="33" presetID="0" presetClass="path" presetSubtype="0" accel="50000" decel="50000" fill="hold" grpId="0" nodeType="withEffect">
                                  <p:stCondLst>
                                    <p:cond delay="0"/>
                                  </p:stCondLst>
                                  <p:childTnLst>
                                    <p:animMotion origin="layout" path="M 0 0 L 0.54322 -0.05 " pathEditMode="relative" ptsTypes="AA">
                                      <p:cBhvr>
                                        <p:cTn id="34" dur="3000" fill="hold"/>
                                        <p:tgtEl>
                                          <p:spTgt spid="38"/>
                                        </p:tgtEl>
                                        <p:attrNameLst>
                                          <p:attrName>ppt_x</p:attrName>
                                          <p:attrName>ppt_y</p:attrName>
                                        </p:attrNameLst>
                                      </p:cBhvr>
                                    </p:animMotion>
                                  </p:childTnLst>
                                </p:cTn>
                              </p:par>
                              <p:par>
                                <p:cTn id="35" presetID="0" presetClass="path" presetSubtype="0" accel="50000" decel="50000" fill="hold" grpId="0" nodeType="withEffect">
                                  <p:stCondLst>
                                    <p:cond delay="0"/>
                                  </p:stCondLst>
                                  <p:childTnLst>
                                    <p:animMotion origin="layout" path="M 0 0 L 0.38021 0.02014 L 0.37487 0.02778 L 0.37149 0.03541 L 0.37058 0.04954 L 0.37058 0.06041 L 0.37487 0.07569 L 0.37748 0.08055 L 0.37748 0.08055 " pathEditMode="relative" ptsTypes="AAAAAAAAA">
                                      <p:cBhvr>
                                        <p:cTn id="36" dur="3000" fill="hold"/>
                                        <p:tgtEl>
                                          <p:spTgt spid="45"/>
                                        </p:tgtEl>
                                        <p:attrNameLst>
                                          <p:attrName>ppt_x</p:attrName>
                                          <p:attrName>ppt_y</p:attrName>
                                        </p:attrNameLst>
                                      </p:cBhvr>
                                    </p:animMotion>
                                  </p:childTnLst>
                                </p:cTn>
                              </p:par>
                              <p:par>
                                <p:cTn id="37" presetID="0" presetClass="path" presetSubtype="0" accel="50000" decel="50000" fill="hold" grpId="0" nodeType="withEffect">
                                  <p:stCondLst>
                                    <p:cond delay="0"/>
                                  </p:stCondLst>
                                  <p:childTnLst>
                                    <p:animMotion origin="layout" path="M 0 0 L 0.35391 0.07129 L 0.35391 0.07129 L 0.35131 0.04629 L 0.35482 0.0324 L 0.35482 0.0324 L 0.36185 0.02477 " pathEditMode="relative" ptsTypes="AAAAAAA">
                                      <p:cBhvr>
                                        <p:cTn id="38" dur="3000" fill="hold"/>
                                        <p:tgtEl>
                                          <p:spTgt spid="47"/>
                                        </p:tgtEl>
                                        <p:attrNameLst>
                                          <p:attrName>ppt_x</p:attrName>
                                          <p:attrName>ppt_y</p:attrName>
                                        </p:attrNameLst>
                                      </p:cBhvr>
                                    </p:animMotion>
                                  </p:childTnLst>
                                </p:cTn>
                              </p:par>
                              <p:par>
                                <p:cTn id="39" presetID="0" presetClass="path" presetSubtype="0" accel="50000" decel="50000" fill="hold" grpId="0" nodeType="withEffect">
                                  <p:stCondLst>
                                    <p:cond delay="0"/>
                                  </p:stCondLst>
                                  <p:childTnLst>
                                    <p:animMotion origin="layout" path="M 0 0 L 0.35156 0.05255 L 0.34453 0.06042 L 0.34193 0.06967 L 0.34193 0.08356 L 0.34284 0.09282 L 0.34362 0.09768 " pathEditMode="relative" ptsTypes="AAAAAAA">
                                      <p:cBhvr>
                                        <p:cTn id="40" dur="3000" fill="hold"/>
                                        <p:tgtEl>
                                          <p:spTgt spid="34"/>
                                        </p:tgtEl>
                                        <p:attrNameLst>
                                          <p:attrName>ppt_x</p:attrName>
                                          <p:attrName>ppt_y</p:attrName>
                                        </p:attrNameLst>
                                      </p:cBhvr>
                                    </p:animMotion>
                                  </p:childTnLst>
                                </p:cTn>
                              </p:par>
                              <p:par>
                                <p:cTn id="41" presetID="0" presetClass="path" presetSubtype="0" accel="50000" decel="50000" fill="hold" grpId="0" nodeType="withEffect">
                                  <p:stCondLst>
                                    <p:cond delay="0"/>
                                  </p:stCondLst>
                                  <p:childTnLst>
                                    <p:animMotion origin="layout" path="M 0 0 L 0.33477 0.0574 L 0.33385 0.04328 L 0.33737 0.03102 L 0.33919 0.02778 " pathEditMode="relative" ptsTypes="AAAAA">
                                      <p:cBhvr>
                                        <p:cTn id="42" dur="3000" fill="hold"/>
                                        <p:tgtEl>
                                          <p:spTgt spid="35"/>
                                        </p:tgtEl>
                                        <p:attrNameLst>
                                          <p:attrName>ppt_x</p:attrName>
                                          <p:attrName>ppt_y</p:attrName>
                                        </p:attrNameLst>
                                      </p:cBhvr>
                                    </p:animMotion>
                                  </p:childTnLst>
                                </p:cTn>
                              </p:par>
                              <p:par>
                                <p:cTn id="43" presetID="0" presetClass="path" presetSubtype="0" accel="50000" decel="50000" fill="hold" grpId="0" nodeType="withEffect">
                                  <p:stCondLst>
                                    <p:cond delay="0"/>
                                  </p:stCondLst>
                                  <p:childTnLst>
                                    <p:animMotion origin="layout" path="M 0 0 L 0.32448 -0.03425 L 0.32448 -0.01875 " pathEditMode="relative" ptsTypes="AAA">
                                      <p:cBhvr>
                                        <p:cTn id="44" dur="3000" fill="hold"/>
                                        <p:tgtEl>
                                          <p:spTgt spid="46"/>
                                        </p:tgtEl>
                                        <p:attrNameLst>
                                          <p:attrName>ppt_x</p:attrName>
                                          <p:attrName>ppt_y</p:attrName>
                                        </p:attrNameLst>
                                      </p:cBhvr>
                                    </p:animMotion>
                                  </p:childTnLst>
                                </p:cTn>
                              </p:par>
                              <p:par>
                                <p:cTn id="45" presetID="0" presetClass="path" presetSubtype="0" accel="50000" decel="50000" fill="hold" grpId="0" nodeType="withEffect">
                                  <p:stCondLst>
                                    <p:cond delay="0"/>
                                  </p:stCondLst>
                                  <p:childTnLst>
                                    <p:animMotion origin="layout" path="M 0 0 L 0.32266 0.02176 " pathEditMode="relative" ptsTypes="AA">
                                      <p:cBhvr>
                                        <p:cTn id="46" dur="3000" fill="hold"/>
                                        <p:tgtEl>
                                          <p:spTgt spid="44"/>
                                        </p:tgtEl>
                                        <p:attrNameLst>
                                          <p:attrName>ppt_x</p:attrName>
                                          <p:attrName>ppt_y</p:attrName>
                                        </p:attrNameLst>
                                      </p:cBhvr>
                                    </p:animMotion>
                                  </p:childTnLst>
                                </p:cTn>
                              </p:par>
                              <p:par>
                                <p:cTn id="47" presetID="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0-#ppt_w/2"/>
                                          </p:val>
                                        </p:tav>
                                        <p:tav tm="100000">
                                          <p:val>
                                            <p:strVal val="#ppt_x"/>
                                          </p:val>
                                        </p:tav>
                                      </p:tavLst>
                                    </p:anim>
                                    <p:anim calcmode="lin" valueType="num">
                                      <p:cBhvr additive="base">
                                        <p:cTn id="50" dur="500" fill="hold"/>
                                        <p:tgtEl>
                                          <p:spTgt spid="26"/>
                                        </p:tgtEl>
                                        <p:attrNameLst>
                                          <p:attrName>ppt_y</p:attrName>
                                        </p:attrNameLst>
                                      </p:cBhvr>
                                      <p:tavLst>
                                        <p:tav tm="0">
                                          <p:val>
                                            <p:strVal val="#ppt_y"/>
                                          </p:val>
                                        </p:tav>
                                        <p:tav tm="100000">
                                          <p:val>
                                            <p:strVal val="#ppt_y"/>
                                          </p:val>
                                        </p:tav>
                                      </p:tavLst>
                                    </p:anim>
                                  </p:childTnLst>
                                </p:cTn>
                              </p:par>
                              <p:par>
                                <p:cTn id="51" presetID="3" presetClass="emph" presetSubtype="2" fill="hold" grpId="0" nodeType="withEffect">
                                  <p:stCondLst>
                                    <p:cond delay="0"/>
                                  </p:stCondLst>
                                  <p:childTnLst>
                                    <p:animClr clrSpc="rgb" dir="cw">
                                      <p:cBhvr override="childStyle">
                                        <p:cTn id="52" dur="500" fill="hold"/>
                                        <p:tgtEl>
                                          <p:spTgt spid="27"/>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err="1"/>
              <a:t>Dielectrophoresis</a:t>
            </a:r>
            <a:r>
              <a:rPr lang="en-US" dirty="0"/>
              <a:t> (DEP)</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40794" y="6356350"/>
            <a:ext cx="11189206" cy="365125"/>
          </a:xfrm>
        </p:spPr>
        <p:txBody>
          <a:bodyPr/>
          <a:lstStyle/>
          <a:p>
            <a:r>
              <a:rPr lang="en-US" sz="1100" b="1" i="1" dirty="0">
                <a:latin typeface="Aptos"/>
              </a:rPr>
              <a:t>Introduction</a:t>
            </a:r>
            <a:r>
              <a:rPr lang="en-US" sz="1100" b="1" dirty="0">
                <a:latin typeface="Aptos"/>
              </a:rPr>
              <a:t> </a:t>
            </a:r>
            <a:r>
              <a:rPr lang="en-US" sz="1100" b="1" dirty="0">
                <a:latin typeface="Walbaum Display"/>
              </a:rPr>
              <a:t>|</a:t>
            </a:r>
            <a:r>
              <a:rPr lang="en-US" sz="1100" b="1" dirty="0"/>
              <a:t> </a:t>
            </a:r>
            <a:r>
              <a:rPr lang="en-US" sz="1100" dirty="0"/>
              <a:t>Overview</a:t>
            </a:r>
            <a:r>
              <a:rPr lang="en-US" sz="1100" b="1" dirty="0">
                <a:latin typeface="Aptos"/>
              </a:rPr>
              <a:t> </a:t>
            </a:r>
            <a:r>
              <a:rPr lang="en-US" sz="1100" b="1" dirty="0">
                <a:latin typeface="Aptos"/>
                <a:ea typeface="+mn-lt"/>
                <a:cs typeface="+mn-lt"/>
              </a:rPr>
              <a:t>→</a:t>
            </a:r>
            <a:r>
              <a:rPr lang="en-US" sz="1100" dirty="0">
                <a:latin typeface="Aptos"/>
                <a:ea typeface="+mn-lt"/>
                <a:cs typeface="+mn-lt"/>
              </a:rPr>
              <a:t> </a:t>
            </a:r>
            <a:r>
              <a:rPr lang="en-US" sz="1100" dirty="0">
                <a:latin typeface="Aptos Light"/>
                <a:ea typeface="+mn-lt"/>
                <a:cs typeface="+mn-lt"/>
              </a:rPr>
              <a:t>marine Carbon Burial </a:t>
            </a:r>
            <a:r>
              <a:rPr lang="en-US" sz="1100" b="1" dirty="0">
                <a:latin typeface="Aptos"/>
                <a:ea typeface="+mn-lt"/>
                <a:cs typeface="+mn-lt"/>
              </a:rPr>
              <a:t>→</a:t>
            </a:r>
            <a:r>
              <a:rPr lang="en-US" sz="1100" dirty="0">
                <a:latin typeface="Aptos Light"/>
                <a:ea typeface="+mn-lt"/>
                <a:cs typeface="+mn-lt"/>
              </a:rPr>
              <a:t> </a:t>
            </a:r>
            <a:r>
              <a:rPr lang="en-US" sz="1100" b="1" dirty="0" err="1">
                <a:latin typeface="Aptos" panose="020B0004020202020204" pitchFamily="34" charset="0"/>
                <a:ea typeface="+mn-lt"/>
                <a:cs typeface="+mn-lt"/>
              </a:rPr>
              <a:t>Dielectrophoresis</a:t>
            </a:r>
            <a:endParaRPr lang="en-US" sz="1100" b="1" dirty="0">
              <a:latin typeface="Aptos" panose="020B0004020202020204" pitchFamily="34" charset="0"/>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5</a:t>
            </a:fld>
            <a:endParaRPr lang="en-US"/>
          </a:p>
        </p:txBody>
      </p:sp>
      <p:grpSp>
        <p:nvGrpSpPr>
          <p:cNvPr id="36" name="Group 35">
            <a:extLst>
              <a:ext uri="{FF2B5EF4-FFF2-40B4-BE49-F238E27FC236}">
                <a16:creationId xmlns:a16="http://schemas.microsoft.com/office/drawing/2014/main" id="{AA34F76F-800B-7130-40BE-6C3DE855ADFB}"/>
              </a:ext>
            </a:extLst>
          </p:cNvPr>
          <p:cNvGrpSpPr/>
          <p:nvPr/>
        </p:nvGrpSpPr>
        <p:grpSpPr>
          <a:xfrm>
            <a:off x="871108" y="2144445"/>
            <a:ext cx="5241776" cy="1960816"/>
            <a:chOff x="871108" y="2448592"/>
            <a:chExt cx="5241776" cy="1960816"/>
          </a:xfrm>
        </p:grpSpPr>
        <p:grpSp>
          <p:nvGrpSpPr>
            <p:cNvPr id="7" name="Group 6">
              <a:extLst>
                <a:ext uri="{FF2B5EF4-FFF2-40B4-BE49-F238E27FC236}">
                  <a16:creationId xmlns:a16="http://schemas.microsoft.com/office/drawing/2014/main" id="{30E62662-1916-9D2B-7809-5D9F9EF1870B}"/>
                </a:ext>
              </a:extLst>
            </p:cNvPr>
            <p:cNvGrpSpPr/>
            <p:nvPr/>
          </p:nvGrpSpPr>
          <p:grpSpPr>
            <a:xfrm>
              <a:off x="871108" y="2448592"/>
              <a:ext cx="5224892" cy="1960816"/>
              <a:chOff x="1909245" y="3640995"/>
              <a:chExt cx="8242847" cy="1960816"/>
            </a:xfrm>
          </p:grpSpPr>
          <p:sp>
            <p:nvSpPr>
              <p:cNvPr id="8" name="Rectangle 7">
                <a:extLst>
                  <a:ext uri="{FF2B5EF4-FFF2-40B4-BE49-F238E27FC236}">
                    <a16:creationId xmlns:a16="http://schemas.microsoft.com/office/drawing/2014/main" id="{4A3D497E-592B-AFA3-B50C-EF5F0391AD65}"/>
                  </a:ext>
                </a:extLst>
              </p:cNvPr>
              <p:cNvSpPr/>
              <p:nvPr/>
            </p:nvSpPr>
            <p:spPr>
              <a:xfrm>
                <a:off x="1909245" y="3640995"/>
                <a:ext cx="8242847" cy="1960816"/>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B798D5D-A499-A75B-485A-F0D1AFE4127E}"/>
                  </a:ext>
                </a:extLst>
              </p:cNvPr>
              <p:cNvGrpSpPr/>
              <p:nvPr/>
            </p:nvGrpSpPr>
            <p:grpSpPr>
              <a:xfrm>
                <a:off x="3731038" y="3640995"/>
                <a:ext cx="4599373" cy="1955213"/>
                <a:chOff x="3731038" y="3640995"/>
                <a:chExt cx="4599373" cy="1955213"/>
              </a:xfrm>
            </p:grpSpPr>
            <p:sp>
              <p:nvSpPr>
                <p:cNvPr id="10" name="Isosceles Triangle 33">
                  <a:extLst>
                    <a:ext uri="{FF2B5EF4-FFF2-40B4-BE49-F238E27FC236}">
                      <a16:creationId xmlns:a16="http://schemas.microsoft.com/office/drawing/2014/main" id="{D67445A7-0D3A-68F3-CA6F-FB096097C4AB}"/>
                    </a:ext>
                  </a:extLst>
                </p:cNvPr>
                <p:cNvSpPr/>
                <p:nvPr/>
              </p:nvSpPr>
              <p:spPr>
                <a:xfrm rot="10800000">
                  <a:off x="7416011" y="3645933"/>
                  <a:ext cx="914400" cy="917674"/>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34">
                  <a:extLst>
                    <a:ext uri="{FF2B5EF4-FFF2-40B4-BE49-F238E27FC236}">
                      <a16:creationId xmlns:a16="http://schemas.microsoft.com/office/drawing/2014/main" id="{C656E713-0AFF-61F9-086D-3D286995D8C0}"/>
                    </a:ext>
                  </a:extLst>
                </p:cNvPr>
                <p:cNvSpPr/>
                <p:nvPr/>
              </p:nvSpPr>
              <p:spPr>
                <a:xfrm rot="10800000">
                  <a:off x="6474606" y="3645933"/>
                  <a:ext cx="914400" cy="791248"/>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35">
                  <a:extLst>
                    <a:ext uri="{FF2B5EF4-FFF2-40B4-BE49-F238E27FC236}">
                      <a16:creationId xmlns:a16="http://schemas.microsoft.com/office/drawing/2014/main" id="{4B82EBEF-8FAB-2F23-3CCA-76E8218EFA74}"/>
                    </a:ext>
                  </a:extLst>
                </p:cNvPr>
                <p:cNvSpPr/>
                <p:nvPr/>
              </p:nvSpPr>
              <p:spPr>
                <a:xfrm>
                  <a:off x="3731038" y="5109691"/>
                  <a:ext cx="914400" cy="481578"/>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36">
                  <a:extLst>
                    <a:ext uri="{FF2B5EF4-FFF2-40B4-BE49-F238E27FC236}">
                      <a16:creationId xmlns:a16="http://schemas.microsoft.com/office/drawing/2014/main" id="{C04BC69F-744E-F66E-1BE0-C5D9A062CFAB}"/>
                    </a:ext>
                  </a:extLst>
                </p:cNvPr>
                <p:cNvSpPr/>
                <p:nvPr/>
              </p:nvSpPr>
              <p:spPr>
                <a:xfrm>
                  <a:off x="4645438" y="5005343"/>
                  <a:ext cx="914400" cy="585926"/>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37">
                  <a:extLst>
                    <a:ext uri="{FF2B5EF4-FFF2-40B4-BE49-F238E27FC236}">
                      <a16:creationId xmlns:a16="http://schemas.microsoft.com/office/drawing/2014/main" id="{48E61830-255C-9C8E-A7DA-4D9BF5E28E63}"/>
                    </a:ext>
                  </a:extLst>
                </p:cNvPr>
                <p:cNvSpPr/>
                <p:nvPr/>
              </p:nvSpPr>
              <p:spPr>
                <a:xfrm>
                  <a:off x="5532835" y="4894640"/>
                  <a:ext cx="914400" cy="701568"/>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38">
                  <a:extLst>
                    <a:ext uri="{FF2B5EF4-FFF2-40B4-BE49-F238E27FC236}">
                      <a16:creationId xmlns:a16="http://schemas.microsoft.com/office/drawing/2014/main" id="{11BE51C4-54FB-AF07-5954-7A453584B412}"/>
                    </a:ext>
                  </a:extLst>
                </p:cNvPr>
                <p:cNvSpPr/>
                <p:nvPr/>
              </p:nvSpPr>
              <p:spPr>
                <a:xfrm>
                  <a:off x="6447234" y="4795086"/>
                  <a:ext cx="941771" cy="801122"/>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39">
                  <a:extLst>
                    <a:ext uri="{FF2B5EF4-FFF2-40B4-BE49-F238E27FC236}">
                      <a16:creationId xmlns:a16="http://schemas.microsoft.com/office/drawing/2014/main" id="{11AA5018-AF18-A745-9423-AB52150AF4BB}"/>
                    </a:ext>
                  </a:extLst>
                </p:cNvPr>
                <p:cNvSpPr/>
                <p:nvPr/>
              </p:nvSpPr>
              <p:spPr>
                <a:xfrm rot="10800000">
                  <a:off x="5557242" y="3643560"/>
                  <a:ext cx="914400" cy="690269"/>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40">
                  <a:extLst>
                    <a:ext uri="{FF2B5EF4-FFF2-40B4-BE49-F238E27FC236}">
                      <a16:creationId xmlns:a16="http://schemas.microsoft.com/office/drawing/2014/main" id="{6446BB8A-3F56-1BD2-0527-8F12BCEAA3BC}"/>
                    </a:ext>
                  </a:extLst>
                </p:cNvPr>
                <p:cNvSpPr/>
                <p:nvPr/>
              </p:nvSpPr>
              <p:spPr>
                <a:xfrm rot="10800000">
                  <a:off x="4666058" y="3645934"/>
                  <a:ext cx="914400" cy="585925"/>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41">
                  <a:extLst>
                    <a:ext uri="{FF2B5EF4-FFF2-40B4-BE49-F238E27FC236}">
                      <a16:creationId xmlns:a16="http://schemas.microsoft.com/office/drawing/2014/main" id="{14503E64-CDCE-80D9-1BF1-4E0F870E5A77}"/>
                    </a:ext>
                  </a:extLst>
                </p:cNvPr>
                <p:cNvSpPr/>
                <p:nvPr/>
              </p:nvSpPr>
              <p:spPr>
                <a:xfrm rot="10800000">
                  <a:off x="3748694" y="3640995"/>
                  <a:ext cx="914400" cy="495685"/>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42">
                  <a:extLst>
                    <a:ext uri="{FF2B5EF4-FFF2-40B4-BE49-F238E27FC236}">
                      <a16:creationId xmlns:a16="http://schemas.microsoft.com/office/drawing/2014/main" id="{8C6FBB88-9E16-C8BD-369E-7049C927ECA2}"/>
                    </a:ext>
                  </a:extLst>
                </p:cNvPr>
                <p:cNvSpPr/>
                <p:nvPr/>
              </p:nvSpPr>
              <p:spPr>
                <a:xfrm>
                  <a:off x="7415641" y="4678534"/>
                  <a:ext cx="914400" cy="917674"/>
                </a:xfrm>
                <a:prstGeom prst="triangle">
                  <a:avLst/>
                </a:prstGeom>
                <a:solidFill>
                  <a:srgbClr val="ED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TextBox 27">
              <a:extLst>
                <a:ext uri="{FF2B5EF4-FFF2-40B4-BE49-F238E27FC236}">
                  <a16:creationId xmlns:a16="http://schemas.microsoft.com/office/drawing/2014/main" id="{12D75F78-382C-DA88-69DD-2E0282F7134B}"/>
                </a:ext>
              </a:extLst>
            </p:cNvPr>
            <p:cNvSpPr txBox="1"/>
            <p:nvPr/>
          </p:nvSpPr>
          <p:spPr>
            <a:xfrm>
              <a:off x="871108" y="3244779"/>
              <a:ext cx="609462" cy="369332"/>
            </a:xfrm>
            <a:prstGeom prst="rect">
              <a:avLst/>
            </a:prstGeom>
            <a:noFill/>
          </p:spPr>
          <p:txBody>
            <a:bodyPr wrap="none" rtlCol="0">
              <a:spAutoFit/>
            </a:bodyPr>
            <a:lstStyle/>
            <a:p>
              <a:r>
                <a:rPr lang="en-US" dirty="0">
                  <a:solidFill>
                    <a:schemeClr val="bg1"/>
                  </a:solidFill>
                </a:rPr>
                <a:t>Inlet</a:t>
              </a:r>
            </a:p>
          </p:txBody>
        </p:sp>
        <p:sp>
          <p:nvSpPr>
            <p:cNvPr id="29" name="TextBox 28">
              <a:extLst>
                <a:ext uri="{FF2B5EF4-FFF2-40B4-BE49-F238E27FC236}">
                  <a16:creationId xmlns:a16="http://schemas.microsoft.com/office/drawing/2014/main" id="{D0A13539-05F9-34C6-E891-DB7B88528406}"/>
                </a:ext>
              </a:extLst>
            </p:cNvPr>
            <p:cNvSpPr txBox="1"/>
            <p:nvPr/>
          </p:nvSpPr>
          <p:spPr>
            <a:xfrm>
              <a:off x="5317473" y="3244779"/>
              <a:ext cx="795411" cy="369332"/>
            </a:xfrm>
            <a:prstGeom prst="rect">
              <a:avLst/>
            </a:prstGeom>
            <a:noFill/>
          </p:spPr>
          <p:txBody>
            <a:bodyPr wrap="none" rtlCol="0">
              <a:spAutoFit/>
            </a:bodyPr>
            <a:lstStyle/>
            <a:p>
              <a:r>
                <a:rPr lang="en-US" dirty="0">
                  <a:solidFill>
                    <a:schemeClr val="bg1"/>
                  </a:solidFill>
                </a:rPr>
                <a:t>Outlet</a:t>
              </a:r>
            </a:p>
          </p:txBody>
        </p:sp>
        <p:sp>
          <p:nvSpPr>
            <p:cNvPr id="30" name="TextBox 29">
              <a:extLst>
                <a:ext uri="{FF2B5EF4-FFF2-40B4-BE49-F238E27FC236}">
                  <a16:creationId xmlns:a16="http://schemas.microsoft.com/office/drawing/2014/main" id="{067CB915-6CAD-2BBC-B317-E53211211D1A}"/>
                </a:ext>
              </a:extLst>
            </p:cNvPr>
            <p:cNvSpPr txBox="1"/>
            <p:nvPr/>
          </p:nvSpPr>
          <p:spPr>
            <a:xfrm>
              <a:off x="2170432" y="2449505"/>
              <a:ext cx="312906" cy="369332"/>
            </a:xfrm>
            <a:prstGeom prst="rect">
              <a:avLst/>
            </a:prstGeom>
            <a:noFill/>
          </p:spPr>
          <p:txBody>
            <a:bodyPr wrap="none" rtlCol="0">
              <a:spAutoFit/>
            </a:bodyPr>
            <a:lstStyle/>
            <a:p>
              <a:r>
                <a:rPr lang="en-US" b="1" dirty="0"/>
                <a:t>1</a:t>
              </a:r>
            </a:p>
          </p:txBody>
        </p:sp>
        <p:sp>
          <p:nvSpPr>
            <p:cNvPr id="31" name="TextBox 30">
              <a:extLst>
                <a:ext uri="{FF2B5EF4-FFF2-40B4-BE49-F238E27FC236}">
                  <a16:creationId xmlns:a16="http://schemas.microsoft.com/office/drawing/2014/main" id="{4E303817-DCA7-84C7-A1D0-2E7E9D172A32}"/>
                </a:ext>
              </a:extLst>
            </p:cNvPr>
            <p:cNvSpPr txBox="1"/>
            <p:nvPr/>
          </p:nvSpPr>
          <p:spPr>
            <a:xfrm>
              <a:off x="2164741" y="4002767"/>
              <a:ext cx="312906" cy="369332"/>
            </a:xfrm>
            <a:prstGeom prst="rect">
              <a:avLst/>
            </a:prstGeom>
            <a:noFill/>
          </p:spPr>
          <p:txBody>
            <a:bodyPr wrap="none" rtlCol="0">
              <a:spAutoFit/>
            </a:bodyPr>
            <a:lstStyle/>
            <a:p>
              <a:r>
                <a:rPr lang="en-US" b="1" dirty="0"/>
                <a:t>1</a:t>
              </a:r>
            </a:p>
          </p:txBody>
        </p:sp>
        <p:sp>
          <p:nvSpPr>
            <p:cNvPr id="32" name="TextBox 31">
              <a:extLst>
                <a:ext uri="{FF2B5EF4-FFF2-40B4-BE49-F238E27FC236}">
                  <a16:creationId xmlns:a16="http://schemas.microsoft.com/office/drawing/2014/main" id="{685DB504-C918-4E0F-1877-94A4EB329000}"/>
                </a:ext>
              </a:extLst>
            </p:cNvPr>
            <p:cNvSpPr txBox="1"/>
            <p:nvPr/>
          </p:nvSpPr>
          <p:spPr>
            <a:xfrm>
              <a:off x="4430679" y="2458312"/>
              <a:ext cx="441146" cy="369332"/>
            </a:xfrm>
            <a:prstGeom prst="rect">
              <a:avLst/>
            </a:prstGeom>
            <a:noFill/>
          </p:spPr>
          <p:txBody>
            <a:bodyPr wrap="none" rtlCol="0">
              <a:spAutoFit/>
            </a:bodyPr>
            <a:lstStyle/>
            <a:p>
              <a:r>
                <a:rPr lang="en-US" b="1" dirty="0"/>
                <a:t>27</a:t>
              </a:r>
            </a:p>
          </p:txBody>
        </p:sp>
        <p:sp>
          <p:nvSpPr>
            <p:cNvPr id="33" name="TextBox 32">
              <a:extLst>
                <a:ext uri="{FF2B5EF4-FFF2-40B4-BE49-F238E27FC236}">
                  <a16:creationId xmlns:a16="http://schemas.microsoft.com/office/drawing/2014/main" id="{4DFB2811-8281-2F83-9C2B-D309822FC859}"/>
                </a:ext>
              </a:extLst>
            </p:cNvPr>
            <p:cNvSpPr txBox="1"/>
            <p:nvPr/>
          </p:nvSpPr>
          <p:spPr>
            <a:xfrm>
              <a:off x="4424589" y="4000304"/>
              <a:ext cx="441146" cy="369332"/>
            </a:xfrm>
            <a:prstGeom prst="rect">
              <a:avLst/>
            </a:prstGeom>
            <a:noFill/>
          </p:spPr>
          <p:txBody>
            <a:bodyPr wrap="none" rtlCol="0">
              <a:spAutoFit/>
            </a:bodyPr>
            <a:lstStyle/>
            <a:p>
              <a:r>
                <a:rPr lang="en-US" b="1" dirty="0"/>
                <a:t>27</a:t>
              </a:r>
            </a:p>
          </p:txBody>
        </p:sp>
      </p:grpSp>
      <p:pic>
        <p:nvPicPr>
          <p:cNvPr id="35" name="Picture 34" descr="A silver circle with foil on it&#10;&#10;Description automatically generated">
            <a:extLst>
              <a:ext uri="{FF2B5EF4-FFF2-40B4-BE49-F238E27FC236}">
                <a16:creationId xmlns:a16="http://schemas.microsoft.com/office/drawing/2014/main" id="{FBEE2A7C-47A3-C592-DAC4-D0774C66289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52686" t="27546" r="12292" b="26081"/>
          <a:stretch/>
        </p:blipFill>
        <p:spPr>
          <a:xfrm rot="5400000">
            <a:off x="6471208" y="921402"/>
            <a:ext cx="5165171" cy="5129457"/>
          </a:xfrm>
          <a:prstGeom prst="rect">
            <a:avLst/>
          </a:prstGeom>
        </p:spPr>
      </p:pic>
      <p:pic>
        <p:nvPicPr>
          <p:cNvPr id="39" name="Picture 38">
            <a:extLst>
              <a:ext uri="{FF2B5EF4-FFF2-40B4-BE49-F238E27FC236}">
                <a16:creationId xmlns:a16="http://schemas.microsoft.com/office/drawing/2014/main" id="{4F4FCF1C-87E5-5E9A-B5FF-C4CA2BC1CFC9}"/>
              </a:ext>
            </a:extLst>
          </p:cNvPr>
          <p:cNvPicPr>
            <a:picLocks noChangeAspect="1"/>
          </p:cNvPicPr>
          <p:nvPr/>
        </p:nvPicPr>
        <p:blipFill>
          <a:blip r:embed="rId5"/>
          <a:stretch>
            <a:fillRect/>
          </a:stretch>
        </p:blipFill>
        <p:spPr>
          <a:xfrm>
            <a:off x="1436586" y="4408424"/>
            <a:ext cx="4093936" cy="1791097"/>
          </a:xfrm>
          <a:prstGeom prst="rect">
            <a:avLst/>
          </a:prstGeom>
        </p:spPr>
      </p:pic>
    </p:spTree>
    <p:extLst>
      <p:ext uri="{BB962C8B-B14F-4D97-AF65-F5344CB8AC3E}">
        <p14:creationId xmlns:p14="http://schemas.microsoft.com/office/powerpoint/2010/main" val="401119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Natural Sediment Samples</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372430" y="6356350"/>
            <a:ext cx="9057570" cy="365125"/>
          </a:xfrm>
        </p:spPr>
        <p:txBody>
          <a:bodyPr/>
          <a:lstStyle/>
          <a:p>
            <a:r>
              <a:rPr lang="en-US" sz="1100" b="1" i="1" dirty="0">
                <a:latin typeface="Aptos"/>
              </a:rPr>
              <a:t>Samples</a:t>
            </a:r>
            <a:r>
              <a:rPr lang="en-US" sz="1100" b="1" dirty="0">
                <a:latin typeface="Aptos"/>
              </a:rPr>
              <a:t> </a:t>
            </a:r>
            <a:r>
              <a:rPr lang="en-US" sz="1100" b="1" dirty="0">
                <a:latin typeface="Walbaum Display"/>
              </a:rPr>
              <a:t>|</a:t>
            </a:r>
            <a:r>
              <a:rPr lang="en-US" sz="1100" b="1" dirty="0"/>
              <a:t> </a:t>
            </a:r>
            <a:r>
              <a:rPr lang="en-US" sz="1100" b="1" dirty="0">
                <a:latin typeface="Aptos" panose="020B0004020202020204" pitchFamily="34" charset="0"/>
              </a:rPr>
              <a:t>Selection </a:t>
            </a:r>
            <a:r>
              <a:rPr lang="en-US" sz="1100" b="1" dirty="0">
                <a:latin typeface="Aptos" panose="020B0004020202020204" pitchFamily="34" charset="0"/>
                <a:ea typeface="+mn-lt"/>
                <a:cs typeface="+mn-lt"/>
              </a:rPr>
              <a:t>&amp; Characterization </a:t>
            </a:r>
            <a:r>
              <a:rPr lang="en-US" sz="1100" b="1" dirty="0">
                <a:latin typeface="Aptos"/>
                <a:ea typeface="+mn-lt"/>
                <a:cs typeface="+mn-lt"/>
              </a:rPr>
              <a:t>→</a:t>
            </a:r>
            <a:r>
              <a:rPr lang="en-US" sz="1100" dirty="0">
                <a:latin typeface="Aptos Light"/>
                <a:ea typeface="+mn-lt"/>
                <a:cs typeface="+mn-lt"/>
              </a:rPr>
              <a:t> Preparation</a:t>
            </a:r>
            <a:endParaRPr lang="en-US" sz="1100"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6</a:t>
            </a:fld>
            <a:endParaRPr lang="en-US"/>
          </a:p>
        </p:txBody>
      </p:sp>
      <p:grpSp>
        <p:nvGrpSpPr>
          <p:cNvPr id="3" name="Group 2">
            <a:extLst>
              <a:ext uri="{FF2B5EF4-FFF2-40B4-BE49-F238E27FC236}">
                <a16:creationId xmlns:a16="http://schemas.microsoft.com/office/drawing/2014/main" id="{304C1AEE-A886-49B3-853D-5D7F2B78D312}"/>
              </a:ext>
            </a:extLst>
          </p:cNvPr>
          <p:cNvGrpSpPr>
            <a:grpSpLocks noChangeAspect="1"/>
          </p:cNvGrpSpPr>
          <p:nvPr/>
        </p:nvGrpSpPr>
        <p:grpSpPr>
          <a:xfrm>
            <a:off x="871108" y="2316914"/>
            <a:ext cx="5845874" cy="2878448"/>
            <a:chOff x="1670187" y="1854173"/>
            <a:chExt cx="8851626" cy="4358449"/>
          </a:xfrm>
        </p:grpSpPr>
        <p:pic>
          <p:nvPicPr>
            <p:cNvPr id="9" name="Picture 8" descr="A map of the earth with orange markers&#10;&#10;Description automatically generated">
              <a:extLst>
                <a:ext uri="{FF2B5EF4-FFF2-40B4-BE49-F238E27FC236}">
                  <a16:creationId xmlns:a16="http://schemas.microsoft.com/office/drawing/2014/main" id="{F960A21F-C4A1-2EA6-62F1-611B91289F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187" y="1854173"/>
              <a:ext cx="8851626" cy="4358449"/>
            </a:xfrm>
            <a:prstGeom prst="rect">
              <a:avLst/>
            </a:prstGeom>
          </p:spPr>
        </p:pic>
        <p:pic>
          <p:nvPicPr>
            <p:cNvPr id="7" name="Picture 6" descr="A couple bags of powder&#10;&#10;Description automatically generated">
              <a:extLst>
                <a:ext uri="{FF2B5EF4-FFF2-40B4-BE49-F238E27FC236}">
                  <a16:creationId xmlns:a16="http://schemas.microsoft.com/office/drawing/2014/main" id="{6C4F8FFA-4D72-469A-697E-592391BC5E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0187" y="1854173"/>
              <a:ext cx="2879924" cy="2159943"/>
            </a:xfrm>
            <a:prstGeom prst="rect">
              <a:avLst/>
            </a:prstGeom>
          </p:spPr>
        </p:pic>
      </p:grpSp>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81D1D4DA-CC77-3B1E-6C12-652FB6738408}"/>
                  </a:ext>
                </a:extLst>
              </p:cNvPr>
              <p:cNvGraphicFramePr>
                <a:graphicFrameLocks noGrp="1"/>
              </p:cNvGraphicFramePr>
              <p:nvPr>
                <p:extLst>
                  <p:ext uri="{D42A27DB-BD31-4B8C-83A1-F6EECF244321}">
                    <p14:modId xmlns:p14="http://schemas.microsoft.com/office/powerpoint/2010/main" val="3280558378"/>
                  </p:ext>
                </p:extLst>
              </p:nvPr>
            </p:nvGraphicFramePr>
            <p:xfrm>
              <a:off x="6901215" y="2920444"/>
              <a:ext cx="4668408" cy="1645920"/>
            </p:xfrm>
            <a:graphic>
              <a:graphicData uri="http://schemas.openxmlformats.org/drawingml/2006/table">
                <a:tbl>
                  <a:tblPr firstRow="1" bandRow="1">
                    <a:tableStyleId>{073A0DAA-6AF3-43AB-8588-CEC1D06C72B9}</a:tableStyleId>
                  </a:tblPr>
                  <a:tblGrid>
                    <a:gridCol w="1556136">
                      <a:extLst>
                        <a:ext uri="{9D8B030D-6E8A-4147-A177-3AD203B41FA5}">
                          <a16:colId xmlns:a16="http://schemas.microsoft.com/office/drawing/2014/main" val="2664137661"/>
                        </a:ext>
                      </a:extLst>
                    </a:gridCol>
                    <a:gridCol w="1556136">
                      <a:extLst>
                        <a:ext uri="{9D8B030D-6E8A-4147-A177-3AD203B41FA5}">
                          <a16:colId xmlns:a16="http://schemas.microsoft.com/office/drawing/2014/main" val="1683652063"/>
                        </a:ext>
                      </a:extLst>
                    </a:gridCol>
                    <a:gridCol w="1556136">
                      <a:extLst>
                        <a:ext uri="{9D8B030D-6E8A-4147-A177-3AD203B41FA5}">
                          <a16:colId xmlns:a16="http://schemas.microsoft.com/office/drawing/2014/main" val="1248736411"/>
                        </a:ext>
                      </a:extLst>
                    </a:gridCol>
                  </a:tblGrid>
                  <a:tr h="610500">
                    <a:tc>
                      <a:txBody>
                        <a:bodyPr/>
                        <a:lstStyle/>
                        <a:p>
                          <a:pPr algn="ctr"/>
                          <a:endParaRPr lang="en-US" dirty="0"/>
                        </a:p>
                      </a:txBody>
                      <a:tcPr anchor="ctr"/>
                    </a:tc>
                    <a:tc>
                      <a:txBody>
                        <a:bodyPr/>
                        <a:lstStyle/>
                        <a:p>
                          <a:pPr algn="ctr"/>
                          <a:r>
                            <a:rPr lang="en-US" dirty="0"/>
                            <a:t>Depth (m)</a:t>
                          </a:r>
                        </a:p>
                      </a:txBody>
                      <a:tcPr anchor="ctr"/>
                    </a:tc>
                    <a:tc>
                      <a:txBody>
                        <a:bodyPr/>
                        <a:lstStyle/>
                        <a:p>
                          <a:pPr algn="ctr"/>
                          <a:r>
                            <a:rPr lang="en-US" dirty="0"/>
                            <a:t>Surface Area (</a:t>
                          </a:r>
                          <a14:m>
                            <m:oMath xmlns:m="http://schemas.openxmlformats.org/officeDocument/2006/math">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m</m:t>
                                  </m:r>
                                </m:e>
                                <m:sup>
                                  <m:r>
                                    <a:rPr lang="en-US" b="0" i="0" smtClean="0">
                                      <a:latin typeface="Cambria Math" panose="02040503050406030204" pitchFamily="18" charset="0"/>
                                    </a:rPr>
                                    <m:t>2</m:t>
                                  </m:r>
                                </m:sup>
                              </m:sSup>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m:rPr>
                                      <m:sty m:val="p"/>
                                    </m:rPr>
                                    <a:rPr lang="en-US" b="0" i="0" smtClean="0">
                                      <a:latin typeface="Cambria Math" panose="02040503050406030204" pitchFamily="18" charset="0"/>
                                    </a:rPr>
                                    <m:t>g</m:t>
                                  </m:r>
                                </m:e>
                                <m:sup>
                                  <m:r>
                                    <a:rPr lang="en-US" b="0" i="0" smtClean="0">
                                      <a:latin typeface="Cambria Math" panose="02040503050406030204" pitchFamily="18" charset="0"/>
                                    </a:rPr>
                                    <m:t>−1</m:t>
                                  </m:r>
                                </m:sup>
                              </m:sSup>
                            </m:oMath>
                          </a14:m>
                          <a:r>
                            <a:rPr lang="en-US" b="0" i="0" dirty="0"/>
                            <a:t>)</a:t>
                          </a:r>
                        </a:p>
                      </a:txBody>
                      <a:tcPr anchor="ctr"/>
                    </a:tc>
                    <a:extLst>
                      <a:ext uri="{0D108BD9-81ED-4DB2-BD59-A6C34878D82A}">
                        <a16:rowId xmlns:a16="http://schemas.microsoft.com/office/drawing/2014/main" val="2735194723"/>
                      </a:ext>
                    </a:extLst>
                  </a:tr>
                  <a:tr h="348857">
                    <a:tc>
                      <a:txBody>
                        <a:bodyPr/>
                        <a:lstStyle/>
                        <a:p>
                          <a:pPr algn="ctr"/>
                          <a:r>
                            <a:rPr lang="en-US" dirty="0"/>
                            <a:t>06 (red clay)</a:t>
                          </a:r>
                        </a:p>
                      </a:txBody>
                      <a:tcPr anchor="ctr"/>
                    </a:tc>
                    <a:tc>
                      <a:txBody>
                        <a:bodyPr/>
                        <a:lstStyle/>
                        <a:p>
                          <a:pPr algn="ctr"/>
                          <a:r>
                            <a:rPr lang="en-US" dirty="0"/>
                            <a:t>5125</a:t>
                          </a:r>
                        </a:p>
                      </a:txBody>
                      <a:tcPr anchor="ctr"/>
                    </a:tc>
                    <a:tc>
                      <a:txBody>
                        <a:bodyPr/>
                        <a:lstStyle/>
                        <a:p>
                          <a:pPr algn="ctr"/>
                          <a:r>
                            <a:rPr lang="en-US" dirty="0"/>
                            <a:t>37.3848</a:t>
                          </a:r>
                        </a:p>
                      </a:txBody>
                      <a:tcPr anchor="ctr"/>
                    </a:tc>
                    <a:extLst>
                      <a:ext uri="{0D108BD9-81ED-4DB2-BD59-A6C34878D82A}">
                        <a16:rowId xmlns:a16="http://schemas.microsoft.com/office/drawing/2014/main" val="3464101905"/>
                      </a:ext>
                    </a:extLst>
                  </a:tr>
                  <a:tr h="610500">
                    <a:tc>
                      <a:txBody>
                        <a:bodyPr/>
                        <a:lstStyle/>
                        <a:p>
                          <a:pPr algn="ctr"/>
                          <a:r>
                            <a:rPr lang="en-US" dirty="0"/>
                            <a:t>22 (carbonate)</a:t>
                          </a:r>
                        </a:p>
                      </a:txBody>
                      <a:tcPr anchor="ctr"/>
                    </a:tc>
                    <a:tc>
                      <a:txBody>
                        <a:bodyPr/>
                        <a:lstStyle/>
                        <a:p>
                          <a:pPr algn="ctr"/>
                          <a:r>
                            <a:rPr lang="en-US" dirty="0"/>
                            <a:t>5168</a:t>
                          </a:r>
                        </a:p>
                      </a:txBody>
                      <a:tcPr anchor="ctr"/>
                    </a:tc>
                    <a:tc>
                      <a:txBody>
                        <a:bodyPr/>
                        <a:lstStyle/>
                        <a:p>
                          <a:pPr algn="ctr"/>
                          <a:r>
                            <a:rPr lang="en-US" dirty="0"/>
                            <a:t>9.0040</a:t>
                          </a:r>
                        </a:p>
                      </a:txBody>
                      <a:tcPr anchor="ctr"/>
                    </a:tc>
                    <a:extLst>
                      <a:ext uri="{0D108BD9-81ED-4DB2-BD59-A6C34878D82A}">
                        <a16:rowId xmlns:a16="http://schemas.microsoft.com/office/drawing/2014/main" val="836845076"/>
                      </a:ext>
                    </a:extLst>
                  </a:tr>
                </a:tbl>
              </a:graphicData>
            </a:graphic>
          </p:graphicFrame>
        </mc:Choice>
        <mc:Fallback xmlns="">
          <p:graphicFrame>
            <p:nvGraphicFramePr>
              <p:cNvPr id="4" name="Table 3">
                <a:extLst>
                  <a:ext uri="{FF2B5EF4-FFF2-40B4-BE49-F238E27FC236}">
                    <a16:creationId xmlns:a16="http://schemas.microsoft.com/office/drawing/2014/main" id="{81D1D4DA-CC77-3B1E-6C12-652FB6738408}"/>
                  </a:ext>
                </a:extLst>
              </p:cNvPr>
              <p:cNvGraphicFramePr>
                <a:graphicFrameLocks noGrp="1"/>
              </p:cNvGraphicFramePr>
              <p:nvPr>
                <p:extLst>
                  <p:ext uri="{D42A27DB-BD31-4B8C-83A1-F6EECF244321}">
                    <p14:modId xmlns:p14="http://schemas.microsoft.com/office/powerpoint/2010/main" val="3280558378"/>
                  </p:ext>
                </p:extLst>
              </p:nvPr>
            </p:nvGraphicFramePr>
            <p:xfrm>
              <a:off x="6901215" y="2920444"/>
              <a:ext cx="4668408" cy="1645920"/>
            </p:xfrm>
            <a:graphic>
              <a:graphicData uri="http://schemas.openxmlformats.org/drawingml/2006/table">
                <a:tbl>
                  <a:tblPr firstRow="1" bandRow="1">
                    <a:tableStyleId>{073A0DAA-6AF3-43AB-8588-CEC1D06C72B9}</a:tableStyleId>
                  </a:tblPr>
                  <a:tblGrid>
                    <a:gridCol w="1556136">
                      <a:extLst>
                        <a:ext uri="{9D8B030D-6E8A-4147-A177-3AD203B41FA5}">
                          <a16:colId xmlns:a16="http://schemas.microsoft.com/office/drawing/2014/main" val="2664137661"/>
                        </a:ext>
                      </a:extLst>
                    </a:gridCol>
                    <a:gridCol w="1556136">
                      <a:extLst>
                        <a:ext uri="{9D8B030D-6E8A-4147-A177-3AD203B41FA5}">
                          <a16:colId xmlns:a16="http://schemas.microsoft.com/office/drawing/2014/main" val="1683652063"/>
                        </a:ext>
                      </a:extLst>
                    </a:gridCol>
                    <a:gridCol w="1556136">
                      <a:extLst>
                        <a:ext uri="{9D8B030D-6E8A-4147-A177-3AD203B41FA5}">
                          <a16:colId xmlns:a16="http://schemas.microsoft.com/office/drawing/2014/main" val="1248736411"/>
                        </a:ext>
                      </a:extLst>
                    </a:gridCol>
                  </a:tblGrid>
                  <a:tr h="640080">
                    <a:tc>
                      <a:txBody>
                        <a:bodyPr/>
                        <a:lstStyle/>
                        <a:p>
                          <a:pPr algn="ctr"/>
                          <a:endParaRPr lang="en-US" dirty="0"/>
                        </a:p>
                      </a:txBody>
                      <a:tcPr anchor="ctr"/>
                    </a:tc>
                    <a:tc>
                      <a:txBody>
                        <a:bodyPr/>
                        <a:lstStyle/>
                        <a:p>
                          <a:pPr algn="ctr"/>
                          <a:r>
                            <a:rPr lang="en-US" dirty="0"/>
                            <a:t>Depth (m)</a:t>
                          </a:r>
                        </a:p>
                      </a:txBody>
                      <a:tcPr anchor="ctr"/>
                    </a:tc>
                    <a:tc>
                      <a:txBody>
                        <a:bodyPr/>
                        <a:lstStyle/>
                        <a:p>
                          <a:endParaRPr lang="en-US"/>
                        </a:p>
                      </a:txBody>
                      <a:tcPr anchor="ctr">
                        <a:blipFill>
                          <a:blip r:embed="rId5"/>
                          <a:stretch>
                            <a:fillRect l="-200000" t="-1961" r="-2439" b="-172549"/>
                          </a:stretch>
                        </a:blipFill>
                      </a:tcPr>
                    </a:tc>
                    <a:extLst>
                      <a:ext uri="{0D108BD9-81ED-4DB2-BD59-A6C34878D82A}">
                        <a16:rowId xmlns:a16="http://schemas.microsoft.com/office/drawing/2014/main" val="2735194723"/>
                      </a:ext>
                    </a:extLst>
                  </a:tr>
                  <a:tr h="365760">
                    <a:tc>
                      <a:txBody>
                        <a:bodyPr/>
                        <a:lstStyle/>
                        <a:p>
                          <a:pPr algn="ctr"/>
                          <a:r>
                            <a:rPr lang="en-US" dirty="0"/>
                            <a:t>06 (red clay)</a:t>
                          </a:r>
                        </a:p>
                      </a:txBody>
                      <a:tcPr anchor="ctr"/>
                    </a:tc>
                    <a:tc>
                      <a:txBody>
                        <a:bodyPr/>
                        <a:lstStyle/>
                        <a:p>
                          <a:pPr algn="ctr"/>
                          <a:r>
                            <a:rPr lang="en-US" dirty="0"/>
                            <a:t>5125</a:t>
                          </a:r>
                        </a:p>
                      </a:txBody>
                      <a:tcPr anchor="ctr"/>
                    </a:tc>
                    <a:tc>
                      <a:txBody>
                        <a:bodyPr/>
                        <a:lstStyle/>
                        <a:p>
                          <a:pPr algn="ctr"/>
                          <a:r>
                            <a:rPr lang="en-US" dirty="0"/>
                            <a:t>37.3848</a:t>
                          </a:r>
                        </a:p>
                      </a:txBody>
                      <a:tcPr anchor="ctr"/>
                    </a:tc>
                    <a:extLst>
                      <a:ext uri="{0D108BD9-81ED-4DB2-BD59-A6C34878D82A}">
                        <a16:rowId xmlns:a16="http://schemas.microsoft.com/office/drawing/2014/main" val="3464101905"/>
                      </a:ext>
                    </a:extLst>
                  </a:tr>
                  <a:tr h="640080">
                    <a:tc>
                      <a:txBody>
                        <a:bodyPr/>
                        <a:lstStyle/>
                        <a:p>
                          <a:pPr algn="ctr"/>
                          <a:r>
                            <a:rPr lang="en-US" dirty="0"/>
                            <a:t>22 (carbonate)</a:t>
                          </a:r>
                        </a:p>
                      </a:txBody>
                      <a:tcPr anchor="ctr"/>
                    </a:tc>
                    <a:tc>
                      <a:txBody>
                        <a:bodyPr/>
                        <a:lstStyle/>
                        <a:p>
                          <a:pPr algn="ctr"/>
                          <a:r>
                            <a:rPr lang="en-US" dirty="0"/>
                            <a:t>5168</a:t>
                          </a:r>
                        </a:p>
                      </a:txBody>
                      <a:tcPr anchor="ctr"/>
                    </a:tc>
                    <a:tc>
                      <a:txBody>
                        <a:bodyPr/>
                        <a:lstStyle/>
                        <a:p>
                          <a:pPr algn="ctr"/>
                          <a:r>
                            <a:rPr lang="en-US" dirty="0"/>
                            <a:t>9.0040</a:t>
                          </a:r>
                        </a:p>
                      </a:txBody>
                      <a:tcPr anchor="ctr"/>
                    </a:tc>
                    <a:extLst>
                      <a:ext uri="{0D108BD9-81ED-4DB2-BD59-A6C34878D82A}">
                        <a16:rowId xmlns:a16="http://schemas.microsoft.com/office/drawing/2014/main" val="836845076"/>
                      </a:ext>
                    </a:extLst>
                  </a:tr>
                </a:tbl>
              </a:graphicData>
            </a:graphic>
          </p:graphicFrame>
        </mc:Fallback>
      </mc:AlternateContent>
    </p:spTree>
    <p:extLst>
      <p:ext uri="{BB962C8B-B14F-4D97-AF65-F5344CB8AC3E}">
        <p14:creationId xmlns:p14="http://schemas.microsoft.com/office/powerpoint/2010/main" val="286339406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X-ray Diffraction (XRD)</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40794" y="6356350"/>
            <a:ext cx="11189206" cy="365125"/>
          </a:xfrm>
        </p:spPr>
        <p:txBody>
          <a:bodyPr/>
          <a:lstStyle/>
          <a:p>
            <a:r>
              <a:rPr lang="en-US" sz="1100" b="1" i="1" dirty="0">
                <a:latin typeface="Aptos"/>
              </a:rPr>
              <a:t>Samples</a:t>
            </a:r>
            <a:r>
              <a:rPr lang="en-US" sz="1100" b="1" dirty="0">
                <a:latin typeface="Aptos"/>
              </a:rPr>
              <a:t> </a:t>
            </a:r>
            <a:r>
              <a:rPr lang="en-US" sz="1100" b="1" dirty="0">
                <a:latin typeface="Walbaum Display"/>
              </a:rPr>
              <a:t>|</a:t>
            </a:r>
            <a:r>
              <a:rPr lang="en-US" sz="1100" b="1" dirty="0"/>
              <a:t> </a:t>
            </a:r>
            <a:r>
              <a:rPr lang="en-US" sz="1100" b="1" dirty="0">
                <a:latin typeface="Aptos" panose="020B0004020202020204" pitchFamily="34" charset="0"/>
              </a:rPr>
              <a:t>Selection </a:t>
            </a:r>
            <a:r>
              <a:rPr lang="en-US" sz="1100" b="1" dirty="0">
                <a:latin typeface="Aptos" panose="020B0004020202020204" pitchFamily="34" charset="0"/>
                <a:ea typeface="+mn-lt"/>
                <a:cs typeface="+mn-lt"/>
              </a:rPr>
              <a:t>&amp; Characterization </a:t>
            </a:r>
            <a:r>
              <a:rPr lang="en-US" sz="1100" b="1" dirty="0">
                <a:latin typeface="Aptos"/>
                <a:ea typeface="+mn-lt"/>
                <a:cs typeface="+mn-lt"/>
              </a:rPr>
              <a:t>→</a:t>
            </a:r>
            <a:r>
              <a:rPr lang="en-US" sz="1100" dirty="0">
                <a:latin typeface="Aptos Light"/>
                <a:ea typeface="+mn-lt"/>
                <a:cs typeface="+mn-lt"/>
              </a:rPr>
              <a:t> Preparation</a:t>
            </a:r>
            <a:endParaRPr lang="en-US" sz="1100"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7</a:t>
            </a:fld>
            <a:endParaRPr lang="en-US"/>
          </a:p>
        </p:txBody>
      </p:sp>
      <p:pic>
        <p:nvPicPr>
          <p:cNvPr id="4" name="Picture 3" descr="A graph of a chemical reaction&#10;&#10;Description automatically generated">
            <a:extLst>
              <a:ext uri="{FF2B5EF4-FFF2-40B4-BE49-F238E27FC236}">
                <a16:creationId xmlns:a16="http://schemas.microsoft.com/office/drawing/2014/main" id="{F8CF9BC7-0C8E-1AF3-2668-372C545C3300}"/>
              </a:ext>
            </a:extLst>
          </p:cNvPr>
          <p:cNvPicPr>
            <a:picLocks noChangeAspect="1"/>
          </p:cNvPicPr>
          <p:nvPr/>
        </p:nvPicPr>
        <p:blipFill rotWithShape="1">
          <a:blip r:embed="rId3"/>
          <a:srcRect t="8052" r="2431" b="3381"/>
          <a:stretch/>
        </p:blipFill>
        <p:spPr bwMode="auto">
          <a:xfrm>
            <a:off x="1741713" y="3016744"/>
            <a:ext cx="4154982" cy="3253011"/>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FCEA1AD8-E04B-B974-FDF9-306EC8EC04AA}"/>
              </a:ext>
            </a:extLst>
          </p:cNvPr>
          <p:cNvPicPr>
            <a:picLocks noChangeAspect="1"/>
          </p:cNvPicPr>
          <p:nvPr/>
        </p:nvPicPr>
        <p:blipFill rotWithShape="1">
          <a:blip r:embed="rId4">
            <a:extLst>
              <a:ext uri="{28A0092B-C50C-407E-A947-70E740481C1C}">
                <a14:useLocalDpi xmlns:a14="http://schemas.microsoft.com/office/drawing/2010/main" val="0"/>
              </a:ext>
            </a:extLst>
          </a:blip>
          <a:srcRect l="9008" r="9008"/>
          <a:stretch/>
        </p:blipFill>
        <p:spPr bwMode="auto">
          <a:xfrm>
            <a:off x="6540414" y="3022445"/>
            <a:ext cx="4154982" cy="3253011"/>
          </a:xfrm>
          <a:prstGeom prst="rect">
            <a:avLst/>
          </a:prstGeom>
          <a:ln>
            <a:noFill/>
          </a:ln>
          <a:extLst>
            <a:ext uri="{53640926-AAD7-44D8-BBD7-CCE9431645EC}">
              <a14:shadowObscured xmlns:a14="http://schemas.microsoft.com/office/drawing/2010/main"/>
            </a:ext>
          </a:extLst>
        </p:spPr>
      </p:pic>
      <p:pic>
        <p:nvPicPr>
          <p:cNvPr id="7" name="Picture 6" descr="A couple bags of powder&#10;&#10;Description automatically generated">
            <a:extLst>
              <a:ext uri="{FF2B5EF4-FFF2-40B4-BE49-F238E27FC236}">
                <a16:creationId xmlns:a16="http://schemas.microsoft.com/office/drawing/2014/main" id="{E7F3C850-FE8C-2426-0EA3-CD7AA6D052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422"/>
          <a:stretch/>
        </p:blipFill>
        <p:spPr>
          <a:xfrm>
            <a:off x="4760056" y="2065609"/>
            <a:ext cx="1402672" cy="2039652"/>
          </a:xfrm>
          <a:prstGeom prst="rect">
            <a:avLst/>
          </a:prstGeom>
        </p:spPr>
      </p:pic>
      <p:grpSp>
        <p:nvGrpSpPr>
          <p:cNvPr id="11" name="Group 10">
            <a:extLst>
              <a:ext uri="{FF2B5EF4-FFF2-40B4-BE49-F238E27FC236}">
                <a16:creationId xmlns:a16="http://schemas.microsoft.com/office/drawing/2014/main" id="{A2B02D29-503B-C5E4-2057-63A1D5953E27}"/>
              </a:ext>
            </a:extLst>
          </p:cNvPr>
          <p:cNvGrpSpPr/>
          <p:nvPr/>
        </p:nvGrpSpPr>
        <p:grpSpPr>
          <a:xfrm>
            <a:off x="10819896" y="3283555"/>
            <a:ext cx="1220206" cy="1128401"/>
            <a:chOff x="7960865" y="3275111"/>
            <a:chExt cx="1220206" cy="1128401"/>
          </a:xfrm>
        </p:grpSpPr>
        <p:sp>
          <p:nvSpPr>
            <p:cNvPr id="8" name="TextBox 7">
              <a:extLst>
                <a:ext uri="{FF2B5EF4-FFF2-40B4-BE49-F238E27FC236}">
                  <a16:creationId xmlns:a16="http://schemas.microsoft.com/office/drawing/2014/main" id="{B81DB265-8E6D-4D55-7C61-72806367501B}"/>
                </a:ext>
              </a:extLst>
            </p:cNvPr>
            <p:cNvSpPr txBox="1"/>
            <p:nvPr/>
          </p:nvSpPr>
          <p:spPr>
            <a:xfrm>
              <a:off x="8311121" y="3275111"/>
              <a:ext cx="519694" cy="307777"/>
            </a:xfrm>
            <a:prstGeom prst="rect">
              <a:avLst/>
            </a:prstGeom>
            <a:solidFill>
              <a:schemeClr val="bg1"/>
            </a:solidFill>
            <a:ln w="28575">
              <a:solidFill>
                <a:srgbClr val="898989"/>
              </a:solidFill>
            </a:ln>
          </p:spPr>
          <p:txBody>
            <a:bodyPr wrap="none" rtlCol="0" anchor="ctr">
              <a:spAutoFit/>
            </a:bodyPr>
            <a:lstStyle/>
            <a:p>
              <a:pPr algn="ctr"/>
              <a:r>
                <a:rPr lang="en-US" sz="1400" dirty="0">
                  <a:solidFill>
                    <a:srgbClr val="898989"/>
                  </a:solidFill>
                </a:rPr>
                <a:t>SiO</a:t>
              </a:r>
              <a:r>
                <a:rPr lang="en-US" sz="1400" baseline="-25000" dirty="0">
                  <a:solidFill>
                    <a:srgbClr val="898989"/>
                  </a:solidFill>
                </a:rPr>
                <a:t>2</a:t>
              </a:r>
              <a:endParaRPr lang="en-US" sz="1400" dirty="0">
                <a:solidFill>
                  <a:srgbClr val="898989"/>
                </a:solidFill>
              </a:endParaRPr>
            </a:p>
          </p:txBody>
        </p:sp>
        <p:sp>
          <p:nvSpPr>
            <p:cNvPr id="9" name="TextBox 8">
              <a:extLst>
                <a:ext uri="{FF2B5EF4-FFF2-40B4-BE49-F238E27FC236}">
                  <a16:creationId xmlns:a16="http://schemas.microsoft.com/office/drawing/2014/main" id="{BBA6512D-B2D3-2BA0-4F60-7A279FAF42F3}"/>
                </a:ext>
              </a:extLst>
            </p:cNvPr>
            <p:cNvSpPr txBox="1"/>
            <p:nvPr/>
          </p:nvSpPr>
          <p:spPr>
            <a:xfrm>
              <a:off x="8211382" y="3685423"/>
              <a:ext cx="719172" cy="307777"/>
            </a:xfrm>
            <a:prstGeom prst="rect">
              <a:avLst/>
            </a:prstGeom>
            <a:solidFill>
              <a:schemeClr val="bg1"/>
            </a:solidFill>
            <a:ln w="28575">
              <a:solidFill>
                <a:srgbClr val="00B050"/>
              </a:solidFill>
            </a:ln>
          </p:spPr>
          <p:txBody>
            <a:bodyPr wrap="none" rtlCol="0" anchor="ctr">
              <a:spAutoFit/>
            </a:bodyPr>
            <a:lstStyle/>
            <a:p>
              <a:pPr algn="ctr"/>
              <a:r>
                <a:rPr lang="en-US" sz="1400" dirty="0">
                  <a:solidFill>
                    <a:srgbClr val="00B050"/>
                  </a:solidFill>
                </a:rPr>
                <a:t>CaCO</a:t>
              </a:r>
              <a:r>
                <a:rPr lang="en-US" sz="1400" baseline="-25000" dirty="0">
                  <a:solidFill>
                    <a:srgbClr val="00B050"/>
                  </a:solidFill>
                </a:rPr>
                <a:t>3</a:t>
              </a:r>
              <a:endParaRPr lang="en-US" sz="1400" dirty="0">
                <a:solidFill>
                  <a:srgbClr val="00B050"/>
                </a:solidFill>
              </a:endParaRPr>
            </a:p>
          </p:txBody>
        </p:sp>
        <p:sp>
          <p:nvSpPr>
            <p:cNvPr id="10" name="TextBox 9">
              <a:extLst>
                <a:ext uri="{FF2B5EF4-FFF2-40B4-BE49-F238E27FC236}">
                  <a16:creationId xmlns:a16="http://schemas.microsoft.com/office/drawing/2014/main" id="{19C35044-65D8-F44D-26F1-57D8FA934C52}"/>
                </a:ext>
              </a:extLst>
            </p:cNvPr>
            <p:cNvSpPr txBox="1"/>
            <p:nvPr/>
          </p:nvSpPr>
          <p:spPr>
            <a:xfrm>
              <a:off x="7960865" y="4095735"/>
              <a:ext cx="1220206" cy="307777"/>
            </a:xfrm>
            <a:prstGeom prst="rect">
              <a:avLst/>
            </a:prstGeom>
            <a:solidFill>
              <a:schemeClr val="bg1"/>
            </a:solidFill>
            <a:ln w="28575">
              <a:solidFill>
                <a:srgbClr val="740207"/>
              </a:solidFill>
            </a:ln>
          </p:spPr>
          <p:txBody>
            <a:bodyPr wrap="none" rtlCol="0" anchor="ctr">
              <a:spAutoFit/>
            </a:bodyPr>
            <a:lstStyle/>
            <a:p>
              <a:pPr algn="ctr"/>
              <a:r>
                <a:rPr lang="en-US" sz="1400" dirty="0">
                  <a:solidFill>
                    <a:srgbClr val="740207"/>
                  </a:solidFill>
                </a:rPr>
                <a:t>Al</a:t>
              </a:r>
              <a:r>
                <a:rPr lang="en-US" sz="1400" baseline="-25000" dirty="0">
                  <a:solidFill>
                    <a:srgbClr val="740207"/>
                  </a:solidFill>
                </a:rPr>
                <a:t>2</a:t>
              </a:r>
              <a:r>
                <a:rPr lang="en-US" sz="1400" dirty="0">
                  <a:solidFill>
                    <a:srgbClr val="740207"/>
                  </a:solidFill>
                </a:rPr>
                <a:t>Si</a:t>
              </a:r>
              <a:r>
                <a:rPr lang="en-US" sz="1400" baseline="-25000" dirty="0">
                  <a:solidFill>
                    <a:srgbClr val="740207"/>
                  </a:solidFill>
                </a:rPr>
                <a:t>2</a:t>
              </a:r>
              <a:r>
                <a:rPr lang="en-US" sz="1400" dirty="0">
                  <a:solidFill>
                    <a:srgbClr val="740207"/>
                  </a:solidFill>
                </a:rPr>
                <a:t>O</a:t>
              </a:r>
              <a:r>
                <a:rPr lang="en-US" sz="1400" baseline="-25000" dirty="0">
                  <a:solidFill>
                    <a:srgbClr val="740207"/>
                  </a:solidFill>
                </a:rPr>
                <a:t>5</a:t>
              </a:r>
              <a:r>
                <a:rPr lang="en-US" sz="1400" dirty="0">
                  <a:solidFill>
                    <a:srgbClr val="740207"/>
                  </a:solidFill>
                </a:rPr>
                <a:t>(OH)</a:t>
              </a:r>
              <a:r>
                <a:rPr lang="en-US" sz="1400" baseline="-25000" dirty="0">
                  <a:solidFill>
                    <a:srgbClr val="740207"/>
                  </a:solidFill>
                </a:rPr>
                <a:t>4</a:t>
              </a:r>
              <a:endParaRPr lang="en-US" sz="1400" dirty="0">
                <a:solidFill>
                  <a:srgbClr val="740207"/>
                </a:solidFill>
              </a:endParaRPr>
            </a:p>
          </p:txBody>
        </p:sp>
      </p:grpSp>
      <p:pic>
        <p:nvPicPr>
          <p:cNvPr id="12" name="Picture 11" descr="A couple bags of powder&#10;&#10;Description automatically generated">
            <a:extLst>
              <a:ext uri="{FF2B5EF4-FFF2-40B4-BE49-F238E27FC236}">
                <a16:creationId xmlns:a16="http://schemas.microsoft.com/office/drawing/2014/main" id="{48F65A92-7D1B-6494-0157-B52428CA1A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060"/>
          <a:stretch/>
        </p:blipFill>
        <p:spPr>
          <a:xfrm>
            <a:off x="7584094" y="2065609"/>
            <a:ext cx="1330944" cy="2039652"/>
          </a:xfrm>
          <a:prstGeom prst="rect">
            <a:avLst/>
          </a:prstGeom>
        </p:spPr>
      </p:pic>
    </p:spTree>
    <p:extLst>
      <p:ext uri="{BB962C8B-B14F-4D97-AF65-F5344CB8AC3E}">
        <p14:creationId xmlns:p14="http://schemas.microsoft.com/office/powerpoint/2010/main" val="294219214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Dynamic Light Scattering (DLS)</a:t>
            </a:r>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40794" y="6356350"/>
            <a:ext cx="11189206" cy="365125"/>
          </a:xfrm>
        </p:spPr>
        <p:txBody>
          <a:bodyPr/>
          <a:lstStyle/>
          <a:p>
            <a:r>
              <a:rPr lang="en-US" sz="1100" b="1" i="1" dirty="0">
                <a:latin typeface="Aptos"/>
              </a:rPr>
              <a:t>Samples</a:t>
            </a:r>
            <a:r>
              <a:rPr lang="en-US" sz="1100" b="1" dirty="0">
                <a:latin typeface="Aptos"/>
              </a:rPr>
              <a:t> </a:t>
            </a:r>
            <a:r>
              <a:rPr lang="en-US" sz="1100" b="1" dirty="0">
                <a:latin typeface="Walbaum Display"/>
              </a:rPr>
              <a:t>|</a:t>
            </a:r>
            <a:r>
              <a:rPr lang="en-US" sz="1100" b="1" dirty="0"/>
              <a:t> </a:t>
            </a:r>
            <a:r>
              <a:rPr lang="en-US" sz="1100" b="1" dirty="0">
                <a:latin typeface="Aptos" panose="020B0004020202020204" pitchFamily="34" charset="0"/>
              </a:rPr>
              <a:t>Selection </a:t>
            </a:r>
            <a:r>
              <a:rPr lang="en-US" sz="1100" b="1" dirty="0">
                <a:latin typeface="Aptos" panose="020B0004020202020204" pitchFamily="34" charset="0"/>
                <a:ea typeface="+mn-lt"/>
                <a:cs typeface="+mn-lt"/>
              </a:rPr>
              <a:t>&amp; Characterization </a:t>
            </a:r>
            <a:r>
              <a:rPr lang="en-US" sz="1100" b="1" dirty="0">
                <a:latin typeface="Aptos"/>
                <a:ea typeface="+mn-lt"/>
                <a:cs typeface="+mn-lt"/>
              </a:rPr>
              <a:t>→</a:t>
            </a:r>
            <a:r>
              <a:rPr lang="en-US" sz="1100" dirty="0">
                <a:latin typeface="Aptos Light"/>
                <a:ea typeface="+mn-lt"/>
                <a:cs typeface="+mn-lt"/>
              </a:rPr>
              <a:t> Preparation</a:t>
            </a:r>
            <a:endParaRPr lang="en-US" sz="1100" dirty="0">
              <a:latin typeface="Aptos"/>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8</a:t>
            </a:fld>
            <a:endParaRPr lang="en-US"/>
          </a:p>
        </p:txBody>
      </p:sp>
      <p:pic>
        <p:nvPicPr>
          <p:cNvPr id="7" name="Picture 6" descr="A screenshot of a graph&#10;&#10;Description automatically generated">
            <a:extLst>
              <a:ext uri="{FF2B5EF4-FFF2-40B4-BE49-F238E27FC236}">
                <a16:creationId xmlns:a16="http://schemas.microsoft.com/office/drawing/2014/main" id="{BA53FFAB-7A62-17A2-8578-C0C63AC3E82D}"/>
              </a:ext>
            </a:extLst>
          </p:cNvPr>
          <p:cNvPicPr>
            <a:picLocks noChangeAspect="1"/>
          </p:cNvPicPr>
          <p:nvPr/>
        </p:nvPicPr>
        <p:blipFill rotWithShape="1">
          <a:blip r:embed="rId3">
            <a:extLst>
              <a:ext uri="{28A0092B-C50C-407E-A947-70E740481C1C}">
                <a14:useLocalDpi xmlns:a14="http://schemas.microsoft.com/office/drawing/2010/main" val="0"/>
              </a:ext>
            </a:extLst>
          </a:blip>
          <a:srcRect l="6671" t="6025" r="5729" b="65201"/>
          <a:stretch/>
        </p:blipFill>
        <p:spPr>
          <a:xfrm>
            <a:off x="1729359" y="2223229"/>
            <a:ext cx="8855202" cy="3764064"/>
          </a:xfrm>
          <a:prstGeom prst="rect">
            <a:avLst/>
          </a:prstGeom>
        </p:spPr>
      </p:pic>
      <p:sp>
        <p:nvSpPr>
          <p:cNvPr id="9" name="Rectangle 8">
            <a:extLst>
              <a:ext uri="{FF2B5EF4-FFF2-40B4-BE49-F238E27FC236}">
                <a16:creationId xmlns:a16="http://schemas.microsoft.com/office/drawing/2014/main" id="{6AD6A60D-42BB-E43F-A989-DC883F97C442}"/>
              </a:ext>
            </a:extLst>
          </p:cNvPr>
          <p:cNvSpPr/>
          <p:nvPr/>
        </p:nvSpPr>
        <p:spPr>
          <a:xfrm>
            <a:off x="4691251" y="2354034"/>
            <a:ext cx="1983869" cy="3147605"/>
          </a:xfrm>
          <a:prstGeom prst="rect">
            <a:avLst/>
          </a:prstGeom>
          <a:solidFill>
            <a:srgbClr val="7F7F7F">
              <a:alpha val="89804"/>
            </a:srgbClr>
          </a:solid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787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ppt_w/2"/>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D67DF-7579-3DBB-C85F-13BB51D5A3F7}"/>
              </a:ext>
            </a:extLst>
          </p:cNvPr>
          <p:cNvSpPr>
            <a:spLocks noGrp="1"/>
          </p:cNvSpPr>
          <p:nvPr>
            <p:ph type="title"/>
          </p:nvPr>
        </p:nvSpPr>
        <p:spPr/>
        <p:txBody>
          <a:bodyPr/>
          <a:lstStyle/>
          <a:p>
            <a:r>
              <a:rPr lang="en-US" dirty="0"/>
              <a:t>Preparation of Samples</a:t>
            </a:r>
          </a:p>
        </p:txBody>
      </p:sp>
      <p:sp>
        <p:nvSpPr>
          <p:cNvPr id="3" name="Content Placeholder 2">
            <a:extLst>
              <a:ext uri="{FF2B5EF4-FFF2-40B4-BE49-F238E27FC236}">
                <a16:creationId xmlns:a16="http://schemas.microsoft.com/office/drawing/2014/main" id="{A5422E38-3486-25A8-EA65-8F33FF7A76E0}"/>
              </a:ext>
            </a:extLst>
          </p:cNvPr>
          <p:cNvSpPr>
            <a:spLocks noGrp="1"/>
          </p:cNvSpPr>
          <p:nvPr>
            <p:ph idx="1"/>
          </p:nvPr>
        </p:nvSpPr>
        <p:spPr/>
        <p:txBody>
          <a:bodyPr>
            <a:normAutofit/>
          </a:bodyPr>
          <a:lstStyle/>
          <a:p>
            <a:r>
              <a:rPr lang="en-US" sz="2400" u="sng" dirty="0"/>
              <a:t>Natural sediments</a:t>
            </a:r>
            <a:r>
              <a:rPr lang="en-US" sz="2400" dirty="0"/>
              <a:t>: Air-dried</a:t>
            </a:r>
          </a:p>
          <a:p>
            <a:r>
              <a:rPr lang="en-US" sz="2400" dirty="0"/>
              <a:t>Crushed and/or sieved to a small size</a:t>
            </a:r>
            <a:endParaRPr lang="en-US" sz="2400" u="sng" dirty="0"/>
          </a:p>
          <a:p>
            <a:r>
              <a:rPr lang="en-US" sz="2400" dirty="0"/>
              <a:t>5 mg/mL suspensions prepared</a:t>
            </a:r>
          </a:p>
          <a:p>
            <a:r>
              <a:rPr lang="en-US" sz="2400" u="sng" dirty="0"/>
              <a:t>Carbon-free natural sediment samples</a:t>
            </a:r>
            <a:r>
              <a:rPr lang="en-US" sz="2400" dirty="0"/>
              <a:t>: Muffle furnace at 500°C for 4.5 hours</a:t>
            </a:r>
            <a:endParaRPr lang="en-US" sz="2400" u="sng" dirty="0"/>
          </a:p>
        </p:txBody>
      </p:sp>
      <p:sp>
        <p:nvSpPr>
          <p:cNvPr id="5" name="Footer Placeholder 4">
            <a:extLst>
              <a:ext uri="{FF2B5EF4-FFF2-40B4-BE49-F238E27FC236}">
                <a16:creationId xmlns:a16="http://schemas.microsoft.com/office/drawing/2014/main" id="{FA458129-F2DB-16E2-C3E8-E79E18DFBC9E}"/>
              </a:ext>
            </a:extLst>
          </p:cNvPr>
          <p:cNvSpPr>
            <a:spLocks noGrp="1"/>
          </p:cNvSpPr>
          <p:nvPr>
            <p:ph type="ftr" sz="quarter" idx="11"/>
          </p:nvPr>
        </p:nvSpPr>
        <p:spPr>
          <a:xfrm>
            <a:off x="240794" y="6356350"/>
            <a:ext cx="11189206" cy="365125"/>
          </a:xfrm>
        </p:spPr>
        <p:txBody>
          <a:bodyPr/>
          <a:lstStyle/>
          <a:p>
            <a:r>
              <a:rPr lang="en-US" sz="1100" b="1" i="1" dirty="0">
                <a:latin typeface="Aptos"/>
              </a:rPr>
              <a:t>Samples</a:t>
            </a:r>
            <a:r>
              <a:rPr lang="en-US" sz="1100" b="1" dirty="0">
                <a:latin typeface="Aptos"/>
              </a:rPr>
              <a:t> </a:t>
            </a:r>
            <a:r>
              <a:rPr lang="en-US" sz="1100" b="1" dirty="0">
                <a:latin typeface="Walbaum Display"/>
              </a:rPr>
              <a:t>|</a:t>
            </a:r>
            <a:r>
              <a:rPr lang="en-US" sz="1100" b="1" dirty="0"/>
              <a:t> </a:t>
            </a:r>
            <a:r>
              <a:rPr lang="en-US" sz="1100" dirty="0"/>
              <a:t>Selection </a:t>
            </a:r>
            <a:r>
              <a:rPr lang="en-US" sz="1100" dirty="0">
                <a:ea typeface="+mn-lt"/>
                <a:cs typeface="+mn-lt"/>
              </a:rPr>
              <a:t>&amp; Characterization</a:t>
            </a:r>
            <a:r>
              <a:rPr lang="en-US" sz="1100" b="1" dirty="0">
                <a:latin typeface="Aptos" panose="020B0004020202020204" pitchFamily="34" charset="0"/>
                <a:ea typeface="+mn-lt"/>
                <a:cs typeface="+mn-lt"/>
              </a:rPr>
              <a:t> </a:t>
            </a:r>
            <a:r>
              <a:rPr lang="en-US" sz="1100" b="1" dirty="0">
                <a:latin typeface="Aptos"/>
                <a:ea typeface="+mn-lt"/>
                <a:cs typeface="+mn-lt"/>
              </a:rPr>
              <a:t>→</a:t>
            </a:r>
            <a:r>
              <a:rPr lang="en-US" sz="1100" dirty="0">
                <a:latin typeface="Aptos Light"/>
                <a:ea typeface="+mn-lt"/>
                <a:cs typeface="+mn-lt"/>
              </a:rPr>
              <a:t> </a:t>
            </a:r>
            <a:r>
              <a:rPr lang="en-US" sz="1100" b="1" dirty="0">
                <a:latin typeface="Aptos" panose="020B0004020202020204" pitchFamily="34" charset="0"/>
                <a:ea typeface="+mn-lt"/>
                <a:cs typeface="+mn-lt"/>
              </a:rPr>
              <a:t>Preparation</a:t>
            </a:r>
            <a:endParaRPr lang="en-US" sz="1100" b="1" dirty="0">
              <a:latin typeface="Aptos" panose="020B0004020202020204" pitchFamily="34" charset="0"/>
            </a:endParaRPr>
          </a:p>
        </p:txBody>
      </p:sp>
      <p:sp>
        <p:nvSpPr>
          <p:cNvPr id="6" name="Slide Number Placeholder 5">
            <a:extLst>
              <a:ext uri="{FF2B5EF4-FFF2-40B4-BE49-F238E27FC236}">
                <a16:creationId xmlns:a16="http://schemas.microsoft.com/office/drawing/2014/main" id="{2D86084F-48E5-86A7-12B8-6F70E643DBA9}"/>
              </a:ext>
            </a:extLst>
          </p:cNvPr>
          <p:cNvSpPr>
            <a:spLocks noGrp="1"/>
          </p:cNvSpPr>
          <p:nvPr>
            <p:ph type="sldNum" sz="quarter" idx="12"/>
          </p:nvPr>
        </p:nvSpPr>
        <p:spPr/>
        <p:txBody>
          <a:bodyPr/>
          <a:lstStyle/>
          <a:p>
            <a:fld id="{C68AC1EC-23E2-4F0E-A5A4-674EC8DB954E}" type="slidenum">
              <a:rPr lang="en-US" smtClean="0"/>
              <a:t>9</a:t>
            </a:fld>
            <a:endParaRPr lang="en-US"/>
          </a:p>
        </p:txBody>
      </p:sp>
    </p:spTree>
    <p:extLst>
      <p:ext uri="{BB962C8B-B14F-4D97-AF65-F5344CB8AC3E}">
        <p14:creationId xmlns:p14="http://schemas.microsoft.com/office/powerpoint/2010/main" val="3093389893"/>
      </p:ext>
    </p:extLst>
  </p:cSld>
  <p:clrMapOvr>
    <a:masterClrMapping/>
  </p:clrMapOvr>
  <p:transition spd="slow">
    <p:wipe/>
  </p:transition>
</p:sld>
</file>

<file path=ppt/theme/theme1.xml><?xml version="1.0" encoding="utf-8"?>
<a:theme xmlns:a="http://schemas.openxmlformats.org/drawingml/2006/main" name="BohoVogueVTI">
  <a:themeElements>
    <a:clrScheme name="AnalogousFromDarkSeedLeftStep">
      <a:dk1>
        <a:srgbClr val="000000"/>
      </a:dk1>
      <a:lt1>
        <a:srgbClr val="FFFFFF"/>
      </a:lt1>
      <a:dk2>
        <a:srgbClr val="301B2C"/>
      </a:dk2>
      <a:lt2>
        <a:srgbClr val="F0F3F3"/>
      </a:lt2>
      <a:accent1>
        <a:srgbClr val="DF5B31"/>
      </a:accent1>
      <a:accent2>
        <a:srgbClr val="CD1F3D"/>
      </a:accent2>
      <a:accent3>
        <a:srgbClr val="DF3198"/>
      </a:accent3>
      <a:accent4>
        <a:srgbClr val="CC1FCD"/>
      </a:accent4>
      <a:accent5>
        <a:srgbClr val="9531DF"/>
      </a:accent5>
      <a:accent6>
        <a:srgbClr val="4A31D1"/>
      </a:accent6>
      <a:hlink>
        <a:srgbClr val="9E3FBF"/>
      </a:hlink>
      <a:folHlink>
        <a:srgbClr val="7F7F7F"/>
      </a:folHlink>
    </a:clrScheme>
    <a:fontScheme name="Walbaum Display_Aptos">
      <a:majorFont>
        <a:latin typeface="Walbaum Display"/>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ohoVogueVTI" id="{8022F7FC-316B-4DD9-B9EB-BB68CC0DFA6F}" vid="{544DD2C6-9D23-4092-AACF-F55CEAA658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11532</TotalTime>
  <Words>2928</Words>
  <Application>Microsoft Office PowerPoint</Application>
  <PresentationFormat>Widescreen</PresentationFormat>
  <Paragraphs>238</Paragraphs>
  <Slides>18</Slides>
  <Notes>18</Notes>
  <HiddenSlides>1</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Aptos Light</vt:lpstr>
      <vt:lpstr>Arial</vt:lpstr>
      <vt:lpstr>Calibri</vt:lpstr>
      <vt:lpstr>Cambria Math</vt:lpstr>
      <vt:lpstr>Walbaum Display</vt:lpstr>
      <vt:lpstr>BohoVogueVTI</vt:lpstr>
      <vt:lpstr>Dielectrophoretic Characterization of Micron-Sized Mineral Particles</vt:lpstr>
      <vt:lpstr>Overview</vt:lpstr>
      <vt:lpstr>Process of Marine Carbon Burial</vt:lpstr>
      <vt:lpstr>Dielectrophoresis (DEP)</vt:lpstr>
      <vt:lpstr>Dielectrophoresis (DEP)</vt:lpstr>
      <vt:lpstr>Natural Sediment Samples</vt:lpstr>
      <vt:lpstr>X-ray Diffraction (XRD)</vt:lpstr>
      <vt:lpstr>Dynamic Light Scattering (DLS)</vt:lpstr>
      <vt:lpstr>Preparation of Samples</vt:lpstr>
      <vt:lpstr>Observation and Application of Electric Potential</vt:lpstr>
      <vt:lpstr>Can geological materials be tested in a g-iDEP system?</vt:lpstr>
      <vt:lpstr>Red clay</vt:lpstr>
      <vt:lpstr>Is there different behavior between samples with organic carbon and samples without organic carbon?</vt:lpstr>
      <vt:lpstr>Red clay (carbon-free)</vt:lpstr>
      <vt:lpstr>Current Conclusions</vt:lpstr>
      <vt:lpstr>Next Steps</vt:lpstr>
      <vt:lpstr>Acknowledgments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A. Coe</dc:creator>
  <cp:lastModifiedBy>Michelle A. Coe</cp:lastModifiedBy>
  <cp:revision>590</cp:revision>
  <cp:lastPrinted>2024-04-06T06:39:01Z</cp:lastPrinted>
  <dcterms:created xsi:type="dcterms:W3CDTF">2024-03-21T23:25:09Z</dcterms:created>
  <dcterms:modified xsi:type="dcterms:W3CDTF">2024-04-11T17:50:59Z</dcterms:modified>
</cp:coreProperties>
</file>